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296" r:id="rId63"/>
  </p:sldIdLst>
  <p:sldSz cx="12192000" cy="6858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Hammersmith One" charset="1" panose="02010703030501060504"/>
      <p:regular r:id="rId10"/>
    </p:embeddedFont>
    <p:embeddedFont>
      <p:font typeface="Alfa Slab One" charset="1" panose="00000500000000000000"/>
      <p:regular r:id="rId11"/>
    </p:embeddedFont>
    <p:embeddedFont>
      <p:font typeface="Alfa Slab One Italics" charset="1" panose="00000500000000000000"/>
      <p:regular r:id="rId12"/>
    </p:embeddedFont>
    <p:embeddedFont>
      <p:font typeface="Arimo" charset="1" panose="020B0604020202020204"/>
      <p:regular r:id="rId13"/>
    </p:embeddedFont>
    <p:embeddedFont>
      <p:font typeface="Arimo Bold" charset="1" panose="020B0704020202020204"/>
      <p:regular r:id="rId14"/>
    </p:embeddedFont>
    <p:embeddedFont>
      <p:font typeface="Arimo Italics" charset="1" panose="020B0604020202090204"/>
      <p:regular r:id="rId15"/>
    </p:embeddedFont>
    <p:embeddedFont>
      <p:font typeface="Arimo Bold Italics" charset="1" panose="020B0704020202090204"/>
      <p:regular r:id="rId16"/>
    </p:embeddedFont>
    <p:embeddedFont>
      <p:font typeface="Open Sans Extra Bold" charset="1" panose="020B0906030804020204"/>
      <p:regular r:id="rId17"/>
    </p:embeddedFont>
    <p:embeddedFont>
      <p:font typeface="Open Sans Extra Bold Italics" charset="1" panose="020B0906030804020204"/>
      <p:regular r:id="rId18"/>
    </p:embeddedFont>
    <p:embeddedFont>
      <p:font typeface="29LT Bukra Condensed Medium" charset="1" panose="020B0608040000000004"/>
      <p:regular r:id="rId19"/>
    </p:embeddedFont>
    <p:embeddedFont>
      <p:font typeface="29LT Bukra Condensed Medium Bold" charset="1" panose="020B0708040000000004"/>
      <p:regular r:id="rId20"/>
    </p:embeddedFont>
    <p:embeddedFont>
      <p:font typeface="29LT Bukra Condensed Medium Italics" charset="1" panose="020B0608040000000004"/>
      <p:regular r:id="rId21"/>
    </p:embeddedFont>
    <p:embeddedFont>
      <p:font typeface="29LT Bukra Condensed Medium Bold Italics" charset="1" panose="020B07080400000000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41" Target="slides/slide19.xml" Type="http://schemas.openxmlformats.org/officeDocument/2006/relationships/slide"/><Relationship Id="rId42" Target="slides/slide20.xml" Type="http://schemas.openxmlformats.org/officeDocument/2006/relationships/slide"/><Relationship Id="rId43" Target="slides/slide21.xml" Type="http://schemas.openxmlformats.org/officeDocument/2006/relationships/slide"/><Relationship Id="rId44" Target="slides/slide22.xml" Type="http://schemas.openxmlformats.org/officeDocument/2006/relationships/slide"/><Relationship Id="rId45" Target="slides/slide23.xml" Type="http://schemas.openxmlformats.org/officeDocument/2006/relationships/slide"/><Relationship Id="rId46" Target="slides/slide24.xml" Type="http://schemas.openxmlformats.org/officeDocument/2006/relationships/slide"/><Relationship Id="rId47" Target="slides/slide25.xml" Type="http://schemas.openxmlformats.org/officeDocument/2006/relationships/slide"/><Relationship Id="rId48" Target="slides/slide26.xml" Type="http://schemas.openxmlformats.org/officeDocument/2006/relationships/slide"/><Relationship Id="rId49" Target="slides/slide27.xml" Type="http://schemas.openxmlformats.org/officeDocument/2006/relationships/slide"/><Relationship Id="rId5" Target="tableStyles.xml" Type="http://schemas.openxmlformats.org/officeDocument/2006/relationships/tableStyles"/><Relationship Id="rId50" Target="slides/slide28.xml" Type="http://schemas.openxmlformats.org/officeDocument/2006/relationships/slide"/><Relationship Id="rId51" Target="slides/slide29.xml" Type="http://schemas.openxmlformats.org/officeDocument/2006/relationships/slide"/><Relationship Id="rId52" Target="slides/slide30.xml" Type="http://schemas.openxmlformats.org/officeDocument/2006/relationships/slide"/><Relationship Id="rId53" Target="slides/slide31.xml" Type="http://schemas.openxmlformats.org/officeDocument/2006/relationships/slide"/><Relationship Id="rId54" Target="slides/slide32.xml" Type="http://schemas.openxmlformats.org/officeDocument/2006/relationships/slide"/><Relationship Id="rId55" Target="slides/slide33.xml" Type="http://schemas.openxmlformats.org/officeDocument/2006/relationships/slide"/><Relationship Id="rId56" Target="slides/slide34.xml" Type="http://schemas.openxmlformats.org/officeDocument/2006/relationships/slide"/><Relationship Id="rId57" Target="slides/slide35.xml" Type="http://schemas.openxmlformats.org/officeDocument/2006/relationships/slide"/><Relationship Id="rId58" Target="slides/slide36.xml" Type="http://schemas.openxmlformats.org/officeDocument/2006/relationships/slide"/><Relationship Id="rId59" Target="slides/slide37.xml" Type="http://schemas.openxmlformats.org/officeDocument/2006/relationships/slide"/><Relationship Id="rId6" Target="fonts/font6.fntdata" Type="http://schemas.openxmlformats.org/officeDocument/2006/relationships/font"/><Relationship Id="rId60" Target="slides/slide38.xml" Type="http://schemas.openxmlformats.org/officeDocument/2006/relationships/slide"/><Relationship Id="rId61" Target="slides/slide39.xml" Type="http://schemas.openxmlformats.org/officeDocument/2006/relationships/slide"/><Relationship Id="rId62" Target="slides/slide40.xml" Type="http://schemas.openxmlformats.org/officeDocument/2006/relationships/slide"/><Relationship Id="rId63" Target="slides/slide4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7.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4.jpeg" Type="http://schemas.openxmlformats.org/officeDocument/2006/relationships/image"/><Relationship Id="rId5" Target="../media/image35.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6.jpeg" Type="http://schemas.openxmlformats.org/officeDocument/2006/relationships/image"/><Relationship Id="rId5" Target="../media/image37.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0.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8.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9.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1.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1.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jpeg" Type="http://schemas.openxmlformats.org/officeDocument/2006/relationships/image"/><Relationship Id="rId7" Target="../media/image45.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6.png" Type="http://schemas.openxmlformats.org/officeDocument/2006/relationships/image"/><Relationship Id="rId5" Target="../media/image44.jpe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4.jpeg" Type="http://schemas.openxmlformats.org/officeDocument/2006/relationships/image"/><Relationship Id="rId5" Target="../media/image4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9.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0.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1.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2.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2.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3.jpe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4.jpeg" Type="http://schemas.openxmlformats.org/officeDocument/2006/relationships/image"/><Relationship Id="rId5" Target="../media/VAFdqh5f9o0.mp4" Type="http://schemas.openxmlformats.org/officeDocument/2006/relationships/video"/><Relationship Id="rId6" Target="../media/VAFdqh5f9o0.mp4" Type="http://schemas.microsoft.com/office/2007/relationships/media"/></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5.jpe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6.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7.jpe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8.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4.jpe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9.jpe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6F18"/>
        </a:solidFill>
      </p:bgPr>
    </p:bg>
    <p:spTree>
      <p:nvGrpSpPr>
        <p:cNvPr id="1" name=""/>
        <p:cNvGrpSpPr/>
        <p:nvPr/>
      </p:nvGrpSpPr>
      <p:grpSpPr>
        <a:xfrm>
          <a:off x="0" y="0"/>
          <a:ext cx="0" cy="0"/>
          <a:chOff x="0" y="0"/>
          <a:chExt cx="0" cy="0"/>
        </a:xfrm>
      </p:grpSpPr>
      <p:grpSp>
        <p:nvGrpSpPr>
          <p:cNvPr name="Group 2" id="2"/>
          <p:cNvGrpSpPr/>
          <p:nvPr/>
        </p:nvGrpSpPr>
        <p:grpSpPr>
          <a:xfrm rot="0">
            <a:off x="5348030" y="0"/>
            <a:ext cx="6843970" cy="6858000"/>
            <a:chOff x="0" y="0"/>
            <a:chExt cx="9125294" cy="9144000"/>
          </a:xfrm>
        </p:grpSpPr>
        <p:pic>
          <p:nvPicPr>
            <p:cNvPr name="Picture 3" id="3"/>
            <p:cNvPicPr>
              <a:picLocks noChangeAspect="true"/>
            </p:cNvPicPr>
            <p:nvPr/>
          </p:nvPicPr>
          <p:blipFill>
            <a:blip r:embed="rId2"/>
            <a:srcRect l="16693" t="0" r="16693" b="0"/>
            <a:stretch>
              <a:fillRect/>
            </a:stretch>
          </p:blipFill>
          <p:spPr>
            <a:xfrm>
              <a:off x="0" y="0"/>
              <a:ext cx="9125294" cy="9144000"/>
            </a:xfrm>
            <a:prstGeom prst="rect">
              <a:avLst/>
            </a:prstGeom>
          </p:spPr>
        </p:pic>
      </p:grpSp>
      <p:grpSp>
        <p:nvGrpSpPr>
          <p:cNvPr name="Group 4" id="4"/>
          <p:cNvGrpSpPr/>
          <p:nvPr/>
        </p:nvGrpSpPr>
        <p:grpSpPr>
          <a:xfrm rot="0">
            <a:off x="0" y="0"/>
            <a:ext cx="9908239" cy="6858000"/>
            <a:chOff x="0" y="0"/>
            <a:chExt cx="880732" cy="609600"/>
          </a:xfrm>
        </p:grpSpPr>
        <p:sp>
          <p:nvSpPr>
            <p:cNvPr name="Freeform 5" id="5"/>
            <p:cNvSpPr/>
            <p:nvPr/>
          </p:nvSpPr>
          <p:spPr>
            <a:xfrm>
              <a:off x="0" y="0"/>
              <a:ext cx="880732" cy="609600"/>
            </a:xfrm>
            <a:custGeom>
              <a:avLst/>
              <a:gdLst/>
              <a:ahLst/>
              <a:cxnLst/>
              <a:rect r="r" b="b" t="t" l="l"/>
              <a:pathLst>
                <a:path h="609600" w="880732">
                  <a:moveTo>
                    <a:pt x="203200" y="0"/>
                  </a:moveTo>
                  <a:lnTo>
                    <a:pt x="880732" y="0"/>
                  </a:lnTo>
                  <a:lnTo>
                    <a:pt x="677532" y="609600"/>
                  </a:lnTo>
                  <a:lnTo>
                    <a:pt x="0" y="609600"/>
                  </a:lnTo>
                  <a:lnTo>
                    <a:pt x="203200" y="0"/>
                  </a:lnTo>
                  <a:close/>
                </a:path>
              </a:pathLst>
            </a:custGeom>
            <a:solidFill>
              <a:srgbClr val="000000"/>
            </a:solidFill>
          </p:spPr>
        </p:sp>
        <p:sp>
          <p:nvSpPr>
            <p:cNvPr name="TextBox 6" id="6"/>
            <p:cNvSpPr txBox="true"/>
            <p:nvPr/>
          </p:nvSpPr>
          <p:spPr>
            <a:xfrm>
              <a:off x="101600" y="-47625"/>
              <a:ext cx="609600" cy="657225"/>
            </a:xfrm>
            <a:prstGeom prst="rect">
              <a:avLst/>
            </a:prstGeom>
          </p:spPr>
          <p:txBody>
            <a:bodyPr anchor="ctr" rtlCol="false" tIns="50800" lIns="50800" bIns="50800" rIns="50800"/>
            <a:lstStyle/>
            <a:p>
              <a:pPr algn="ctr">
                <a:lnSpc>
                  <a:spcPts val="1819"/>
                </a:lnSpc>
                <a:spcBef>
                  <a:spcPct val="0"/>
                </a:spcBef>
              </a:pPr>
            </a:p>
          </p:txBody>
        </p:sp>
      </p:grpSp>
      <p:sp>
        <p:nvSpPr>
          <p:cNvPr name="TextBox 7" id="7"/>
          <p:cNvSpPr txBox="true"/>
          <p:nvPr/>
        </p:nvSpPr>
        <p:spPr>
          <a:xfrm rot="0">
            <a:off x="2183008" y="49529"/>
            <a:ext cx="5413374" cy="2960371"/>
          </a:xfrm>
          <a:prstGeom prst="rect">
            <a:avLst/>
          </a:prstGeom>
        </p:spPr>
        <p:txBody>
          <a:bodyPr anchor="t" rtlCol="false" tIns="0" lIns="0" bIns="0" rIns="0">
            <a:spAutoFit/>
          </a:bodyPr>
          <a:lstStyle/>
          <a:p>
            <a:pPr>
              <a:lnSpc>
                <a:spcPts val="10440"/>
              </a:lnSpc>
            </a:pPr>
            <a:r>
              <a:rPr lang="en-US" sz="9000">
                <a:solidFill>
                  <a:srgbClr val="FFFFFF"/>
                </a:solidFill>
                <a:latin typeface="29LT Bukra Condensed Medium Bold"/>
              </a:rPr>
              <a:t>Camera Calibration</a:t>
            </a:r>
          </a:p>
        </p:txBody>
      </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714753" y="6086758"/>
            <a:ext cx="561076" cy="486032"/>
          </a:xfrm>
          <a:prstGeom prst="rect">
            <a:avLst/>
          </a:prstGeom>
        </p:spPr>
      </p:pic>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714753" y="5843742"/>
            <a:ext cx="561076" cy="486032"/>
          </a:xfrm>
          <a:prstGeom prst="rect">
            <a:avLst/>
          </a:prstGeom>
        </p:spPr>
      </p:pic>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7398111" y="771226"/>
            <a:ext cx="561076" cy="486032"/>
          </a:xfrm>
          <a:prstGeom prst="rect">
            <a:avLst/>
          </a:prstGeom>
        </p:spPr>
      </p:pic>
      <p:pic>
        <p:nvPicPr>
          <p:cNvPr name="Picture 11" id="11"/>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7602449" y="636908"/>
            <a:ext cx="561076" cy="486032"/>
          </a:xfrm>
          <a:prstGeom prst="rect">
            <a:avLst/>
          </a:prstGeom>
        </p:spPr>
      </p:pic>
      <p:pic>
        <p:nvPicPr>
          <p:cNvPr name="Picture 12" id="12"/>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493816" y="5885426"/>
            <a:ext cx="793494" cy="687364"/>
          </a:xfrm>
          <a:prstGeom prst="rect">
            <a:avLst/>
          </a:prstGeom>
        </p:spPr>
      </p:pic>
      <p:pic>
        <p:nvPicPr>
          <p:cNvPr name="Picture 13" id="1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964826" y="6036425"/>
            <a:ext cx="444867" cy="385366"/>
          </a:xfrm>
          <a:prstGeom prst="rect">
            <a:avLst/>
          </a:prstGeom>
        </p:spPr>
      </p:pic>
      <p:sp>
        <p:nvSpPr>
          <p:cNvPr name="TextBox 14" id="14"/>
          <p:cNvSpPr txBox="true"/>
          <p:nvPr/>
        </p:nvSpPr>
        <p:spPr>
          <a:xfrm rot="0">
            <a:off x="1334935" y="2990850"/>
            <a:ext cx="6992849" cy="1665609"/>
          </a:xfrm>
          <a:prstGeom prst="rect">
            <a:avLst/>
          </a:prstGeom>
        </p:spPr>
        <p:txBody>
          <a:bodyPr anchor="t" rtlCol="false" tIns="0" lIns="0" bIns="0" rIns="0">
            <a:spAutoFit/>
          </a:bodyPr>
          <a:lstStyle/>
          <a:p>
            <a:pPr>
              <a:lnSpc>
                <a:spcPts val="4060"/>
              </a:lnSpc>
            </a:pPr>
            <a:r>
              <a:rPr lang="en-US" sz="3500">
                <a:solidFill>
                  <a:srgbClr val="FFFFFF"/>
                </a:solidFill>
                <a:latin typeface="29LT Bukra Condensed Medium Bold"/>
              </a:rPr>
              <a:t>Présenté par:</a:t>
            </a:r>
          </a:p>
          <a:p>
            <a:pPr>
              <a:lnSpc>
                <a:spcPts val="4060"/>
              </a:lnSpc>
            </a:pPr>
            <a:r>
              <a:rPr lang="en-US" sz="3500">
                <a:solidFill>
                  <a:srgbClr val="FFFFFF"/>
                </a:solidFill>
                <a:latin typeface="29LT Bukra Condensed Medium Bold"/>
              </a:rPr>
              <a:t>    EL-ADARISSI ABDELAZIZ</a:t>
            </a:r>
          </a:p>
          <a:p>
            <a:pPr>
              <a:lnSpc>
                <a:spcPts val="4060"/>
              </a:lnSpc>
            </a:pPr>
            <a:r>
              <a:rPr lang="en-US" sz="3500">
                <a:solidFill>
                  <a:srgbClr val="FFFFFF"/>
                </a:solidFill>
                <a:latin typeface="29LT Bukra Condensed Medium Bold"/>
              </a:rPr>
              <a:t>    EN-NAHIL AISSAM</a:t>
            </a:r>
          </a:p>
        </p:txBody>
      </p:sp>
      <p:sp>
        <p:nvSpPr>
          <p:cNvPr name="TextBox 15" id="15"/>
          <p:cNvSpPr txBox="true"/>
          <p:nvPr/>
        </p:nvSpPr>
        <p:spPr>
          <a:xfrm rot="0">
            <a:off x="3847244" y="4803564"/>
            <a:ext cx="4111943" cy="1040178"/>
          </a:xfrm>
          <a:prstGeom prst="rect">
            <a:avLst/>
          </a:prstGeom>
        </p:spPr>
        <p:txBody>
          <a:bodyPr anchor="t" rtlCol="false" tIns="0" lIns="0" bIns="0" rIns="0">
            <a:spAutoFit/>
          </a:bodyPr>
          <a:lstStyle/>
          <a:p>
            <a:pPr>
              <a:lnSpc>
                <a:spcPts val="2310"/>
              </a:lnSpc>
            </a:pPr>
            <a:r>
              <a:rPr lang="en-US" sz="3500">
                <a:solidFill>
                  <a:srgbClr val="FFFFFF"/>
                </a:solidFill>
                <a:latin typeface="29LT Bukra Condensed Medium Bold"/>
              </a:rPr>
              <a:t>Encadré par:</a:t>
            </a:r>
          </a:p>
          <a:p>
            <a:pPr>
              <a:lnSpc>
                <a:spcPts val="2310"/>
              </a:lnSpc>
            </a:pPr>
          </a:p>
          <a:p>
            <a:pPr>
              <a:lnSpc>
                <a:spcPts val="2310"/>
              </a:lnSpc>
            </a:pPr>
            <a:r>
              <a:rPr lang="en-US" sz="3500">
                <a:solidFill>
                  <a:srgbClr val="FFFFFF"/>
                </a:solidFill>
                <a:latin typeface="29LT Bukra Condensed Medium"/>
              </a:rPr>
              <a:t>     </a:t>
            </a:r>
            <a:r>
              <a:rPr lang="en-US" sz="3500">
                <a:solidFill>
                  <a:srgbClr val="FFFFFF"/>
                </a:solidFill>
                <a:latin typeface="29LT Bukra Condensed Medium Bold"/>
              </a:rPr>
              <a:t>PROF. ALIBOUCH BRAHIM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3265900" y="4110159"/>
            <a:ext cx="6815535" cy="2221864"/>
          </a:xfrm>
          <a:prstGeom prst="rect">
            <a:avLst/>
          </a:prstGeom>
        </p:spPr>
      </p:pic>
      <p:sp>
        <p:nvSpPr>
          <p:cNvPr name="TextBox 5" id="5"/>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MODÉLISATION CAMERA PERSPECTIVE</a:t>
            </a:r>
          </a:p>
        </p:txBody>
      </p:sp>
      <p:sp>
        <p:nvSpPr>
          <p:cNvPr name="TextBox 6" id="6"/>
          <p:cNvSpPr txBox="true"/>
          <p:nvPr/>
        </p:nvSpPr>
        <p:spPr>
          <a:xfrm rot="0">
            <a:off x="313931" y="1214706"/>
            <a:ext cx="11878069" cy="1517015"/>
          </a:xfrm>
          <a:prstGeom prst="rect">
            <a:avLst/>
          </a:prstGeom>
        </p:spPr>
        <p:txBody>
          <a:bodyPr anchor="t" rtlCol="false" tIns="0" lIns="0" bIns="0" rIns="0">
            <a:spAutoFit/>
          </a:bodyPr>
          <a:lstStyle/>
          <a:p>
            <a:pPr>
              <a:lnSpc>
                <a:spcPts val="4180"/>
              </a:lnSpc>
            </a:pPr>
            <a:r>
              <a:rPr lang="en-US" sz="2000" spc="74">
                <a:solidFill>
                  <a:srgbClr val="FFFFFF"/>
                </a:solidFill>
                <a:latin typeface="Open Sans Extra Bold"/>
              </a:rPr>
              <a:t>SI NOUS CONVERTISSONS TOUTES LES COORDONNÉES EN COORDONNÉES HOMOGÈNES, NOUS POUVONS ÉCRIRE L'ÉQUATION CI-DESSUS À L'AIDE DE LA MULTIPLICATION DE MATRICES.</a:t>
            </a:r>
          </a:p>
        </p:txBody>
      </p:sp>
      <p:sp>
        <p:nvSpPr>
          <p:cNvPr name="TextBox 7" id="7"/>
          <p:cNvSpPr txBox="true"/>
          <p:nvPr/>
        </p:nvSpPr>
        <p:spPr>
          <a:xfrm rot="0">
            <a:off x="313931" y="2897700"/>
            <a:ext cx="12192000" cy="913130"/>
          </a:xfrm>
          <a:prstGeom prst="rect">
            <a:avLst/>
          </a:prstGeom>
        </p:spPr>
        <p:txBody>
          <a:bodyPr anchor="t" rtlCol="false" tIns="0" lIns="0" bIns="0" rIns="0">
            <a:spAutoFit/>
          </a:bodyPr>
          <a:lstStyle/>
          <a:p>
            <a:pPr>
              <a:lnSpc>
                <a:spcPts val="3760"/>
              </a:lnSpc>
            </a:pPr>
            <a:r>
              <a:rPr lang="en-US" sz="2000" spc="74">
                <a:solidFill>
                  <a:srgbClr val="FFFFFF"/>
                </a:solidFill>
                <a:latin typeface="Open Sans Extra Bold"/>
              </a:rPr>
              <a:t>LA MATRICE K EST APPELÉE MATRICE INTRINSÈQUE, TANDIS QUE F_X, F_Y, C_X ET C_Y SONT LES PARAMÈTRES INTRINSÈQUES.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505610" y="1083365"/>
            <a:ext cx="4938707" cy="3615134"/>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7123762" y="987749"/>
            <a:ext cx="4499904" cy="3689921"/>
          </a:xfrm>
          <a:prstGeom prst="rect">
            <a:avLst/>
          </a:prstGeom>
        </p:spPr>
      </p:pic>
      <p:pic>
        <p:nvPicPr>
          <p:cNvPr name="Picture 6" id="6"/>
          <p:cNvPicPr>
            <a:picLocks noChangeAspect="true"/>
          </p:cNvPicPr>
          <p:nvPr/>
        </p:nvPicPr>
        <p:blipFill>
          <a:blip r:embed="rId6"/>
          <a:srcRect l="0" t="24719" r="0" b="10112"/>
          <a:stretch>
            <a:fillRect/>
          </a:stretch>
        </p:blipFill>
        <p:spPr>
          <a:xfrm flipH="false" flipV="false" rot="0">
            <a:off x="3126335" y="5098549"/>
            <a:ext cx="5939330" cy="1166477"/>
          </a:xfrm>
          <a:prstGeom prst="rect">
            <a:avLst/>
          </a:prstGeom>
        </p:spPr>
      </p:pic>
      <p:sp>
        <p:nvSpPr>
          <p:cNvPr name="TextBox 7" id="7"/>
          <p:cNvSpPr txBox="true"/>
          <p:nvPr/>
        </p:nvSpPr>
        <p:spPr>
          <a:xfrm rot="0">
            <a:off x="4353233" y="161927"/>
            <a:ext cx="3203972" cy="523873"/>
          </a:xfrm>
          <a:prstGeom prst="rect">
            <a:avLst/>
          </a:prstGeom>
        </p:spPr>
        <p:txBody>
          <a:bodyPr anchor="t" rtlCol="false" tIns="0" lIns="0" bIns="0" rIns="0">
            <a:spAutoFit/>
          </a:bodyPr>
          <a:lstStyle/>
          <a:p>
            <a:pPr algn="ctr">
              <a:lnSpc>
                <a:spcPts val="4200"/>
              </a:lnSpc>
              <a:spcBef>
                <a:spcPct val="0"/>
              </a:spcBef>
            </a:pPr>
            <a:r>
              <a:rPr lang="en-US" sz="3000" spc="30">
                <a:solidFill>
                  <a:srgbClr val="FD6F18"/>
                </a:solidFill>
                <a:latin typeface="Alfa Slab One Bold"/>
              </a:rPr>
              <a:t>HOMOGRAPHY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6185" t="5155" r="16906" b="33810"/>
          <a:stretch>
            <a:fillRect/>
          </a:stretch>
        </p:blipFill>
        <p:spPr>
          <a:xfrm flipH="false" flipV="false" rot="0">
            <a:off x="4186875" y="4090437"/>
            <a:ext cx="4504049" cy="2767563"/>
          </a:xfrm>
          <a:prstGeom prst="rect">
            <a:avLst/>
          </a:prstGeom>
        </p:spPr>
      </p:pic>
      <p:sp>
        <p:nvSpPr>
          <p:cNvPr name="TextBox 5" id="5"/>
          <p:cNvSpPr txBox="true"/>
          <p:nvPr/>
        </p:nvSpPr>
        <p:spPr>
          <a:xfrm rot="0">
            <a:off x="3731559" y="454088"/>
            <a:ext cx="4728882"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CALIBRAGE</a:t>
            </a:r>
          </a:p>
        </p:txBody>
      </p:sp>
      <p:sp>
        <p:nvSpPr>
          <p:cNvPr name="TextBox 6" id="6"/>
          <p:cNvSpPr txBox="true"/>
          <p:nvPr/>
        </p:nvSpPr>
        <p:spPr>
          <a:xfrm rot="0">
            <a:off x="3731559" y="894145"/>
            <a:ext cx="4728882" cy="330203"/>
          </a:xfrm>
          <a:prstGeom prst="rect">
            <a:avLst/>
          </a:prstGeom>
        </p:spPr>
        <p:txBody>
          <a:bodyPr anchor="t" rtlCol="false" tIns="0" lIns="0" bIns="0" rIns="0">
            <a:spAutoFit/>
          </a:bodyPr>
          <a:lstStyle/>
          <a:p>
            <a:pPr algn="ctr">
              <a:lnSpc>
                <a:spcPts val="2425"/>
              </a:lnSpc>
            </a:pPr>
            <a:r>
              <a:rPr lang="en-US" sz="2500" spc="25">
                <a:solidFill>
                  <a:srgbClr val="FFFFFF"/>
                </a:solidFill>
                <a:latin typeface="Alfa Slab One"/>
              </a:rPr>
              <a:t>MÉTHODE DE ZHANG</a:t>
            </a:r>
          </a:p>
        </p:txBody>
      </p:sp>
      <p:sp>
        <p:nvSpPr>
          <p:cNvPr name="TextBox 7" id="7"/>
          <p:cNvSpPr txBox="true"/>
          <p:nvPr/>
        </p:nvSpPr>
        <p:spPr>
          <a:xfrm rot="0">
            <a:off x="685800" y="1428387"/>
            <a:ext cx="11506200" cy="2493010"/>
          </a:xfrm>
          <a:prstGeom prst="rect">
            <a:avLst/>
          </a:prstGeom>
        </p:spPr>
        <p:txBody>
          <a:bodyPr anchor="t" rtlCol="false" tIns="0" lIns="0" bIns="0" rIns="0">
            <a:spAutoFit/>
          </a:bodyPr>
          <a:lstStyle/>
          <a:p>
            <a:pPr>
              <a:lnSpc>
                <a:spcPts val="3320"/>
              </a:lnSpc>
            </a:pPr>
            <a:r>
              <a:rPr lang="en-US" sz="2000" spc="74">
                <a:solidFill>
                  <a:srgbClr val="FFFFFF"/>
                </a:solidFill>
                <a:latin typeface="Open Sans Extra Bold"/>
              </a:rPr>
              <a:t>La méthode de Zhang  est une technique couramment utilisée pour la calibration de caméras en vision par ordinateur. Cette méthode permet de déterminer les paramètres intrinsèques et extrinsèques d'une caméra, tels que la focale, la distorsion radiale, les angles d'orientation et les positions de la caméra, à partir d'un ensemble de points 3D connus et de leurs projections 2D correspondantes dans l'image.</a:t>
            </a:r>
          </a:p>
        </p:txBody>
      </p:sp>
      <p:sp>
        <p:nvSpPr>
          <p:cNvPr name="TextBox 8" id="8"/>
          <p:cNvSpPr txBox="true"/>
          <p:nvPr/>
        </p:nvSpPr>
        <p:spPr>
          <a:xfrm rot="0">
            <a:off x="8862572" y="4100634"/>
            <a:ext cx="555427" cy="372618"/>
          </a:xfrm>
          <a:prstGeom prst="rect">
            <a:avLst/>
          </a:prstGeom>
        </p:spPr>
        <p:txBody>
          <a:bodyPr anchor="t" rtlCol="false" tIns="0" lIns="0" bIns="0" rIns="0">
            <a:spAutoFit/>
          </a:bodyPr>
          <a:lstStyle/>
          <a:p>
            <a:pPr algn="ctr">
              <a:lnSpc>
                <a:spcPts val="3095"/>
              </a:lnSpc>
              <a:spcBef>
                <a:spcPct val="0"/>
              </a:spcBef>
            </a:pPr>
            <a:r>
              <a:rPr lang="en-US" sz="2399" spc="47">
                <a:solidFill>
                  <a:srgbClr val="FF3131"/>
                </a:solidFill>
                <a:latin typeface="Open Sans Extra Bold"/>
              </a:rPr>
              <a:t>Z=0</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1321" t="0" r="1321" b="0"/>
          <a:stretch>
            <a:fillRect/>
          </a:stretch>
        </p:blipFill>
        <p:spPr>
          <a:xfrm flipH="false" flipV="false" rot="0">
            <a:off x="500917" y="1224348"/>
            <a:ext cx="4272627" cy="3653556"/>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5327671" y="2237253"/>
            <a:ext cx="6530122" cy="1191747"/>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5987332" y="3501540"/>
            <a:ext cx="5870462" cy="3360839"/>
          </a:xfrm>
          <a:prstGeom prst="rect">
            <a:avLst/>
          </a:prstGeom>
        </p:spPr>
      </p:pic>
      <p:sp>
        <p:nvSpPr>
          <p:cNvPr name="TextBox 7" id="7"/>
          <p:cNvSpPr txBox="true"/>
          <p:nvPr/>
        </p:nvSpPr>
        <p:spPr>
          <a:xfrm rot="0">
            <a:off x="3731559" y="454088"/>
            <a:ext cx="4728882"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CALIBRAGE</a:t>
            </a:r>
          </a:p>
        </p:txBody>
      </p:sp>
      <p:sp>
        <p:nvSpPr>
          <p:cNvPr name="TextBox 8" id="8"/>
          <p:cNvSpPr txBox="true"/>
          <p:nvPr/>
        </p:nvSpPr>
        <p:spPr>
          <a:xfrm rot="0">
            <a:off x="3731559" y="894145"/>
            <a:ext cx="4728882" cy="330203"/>
          </a:xfrm>
          <a:prstGeom prst="rect">
            <a:avLst/>
          </a:prstGeom>
        </p:spPr>
        <p:txBody>
          <a:bodyPr anchor="t" rtlCol="false" tIns="0" lIns="0" bIns="0" rIns="0">
            <a:spAutoFit/>
          </a:bodyPr>
          <a:lstStyle/>
          <a:p>
            <a:pPr algn="ctr">
              <a:lnSpc>
                <a:spcPts val="2425"/>
              </a:lnSpc>
            </a:pPr>
            <a:r>
              <a:rPr lang="en-US" sz="2500" spc="25">
                <a:solidFill>
                  <a:srgbClr val="FFFFFF"/>
                </a:solidFill>
                <a:latin typeface="Alfa Slab One"/>
              </a:rPr>
              <a:t>MÉTHODE DE ZHANG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17927"/>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2654831" y="2200071"/>
            <a:ext cx="7292240" cy="164868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3572476" y="5191939"/>
            <a:ext cx="7933724" cy="1063119"/>
          </a:xfrm>
          <a:prstGeom prst="rect">
            <a:avLst/>
          </a:prstGeom>
        </p:spPr>
      </p:pic>
      <p:sp>
        <p:nvSpPr>
          <p:cNvPr name="TextBox 6" id="6"/>
          <p:cNvSpPr txBox="true"/>
          <p:nvPr/>
        </p:nvSpPr>
        <p:spPr>
          <a:xfrm rot="0">
            <a:off x="3731559" y="454088"/>
            <a:ext cx="4728882"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CALIBRAGE</a:t>
            </a:r>
          </a:p>
        </p:txBody>
      </p:sp>
      <p:sp>
        <p:nvSpPr>
          <p:cNvPr name="TextBox 7" id="7"/>
          <p:cNvSpPr txBox="true"/>
          <p:nvPr/>
        </p:nvSpPr>
        <p:spPr>
          <a:xfrm rot="0">
            <a:off x="3731559" y="894145"/>
            <a:ext cx="4728882" cy="330203"/>
          </a:xfrm>
          <a:prstGeom prst="rect">
            <a:avLst/>
          </a:prstGeom>
        </p:spPr>
        <p:txBody>
          <a:bodyPr anchor="t" rtlCol="false" tIns="0" lIns="0" bIns="0" rIns="0">
            <a:spAutoFit/>
          </a:bodyPr>
          <a:lstStyle/>
          <a:p>
            <a:pPr algn="ctr">
              <a:lnSpc>
                <a:spcPts val="2425"/>
              </a:lnSpc>
            </a:pPr>
            <a:r>
              <a:rPr lang="en-US" sz="2500" spc="25">
                <a:solidFill>
                  <a:srgbClr val="FFFFFF"/>
                </a:solidFill>
                <a:latin typeface="Alfa Slab One"/>
              </a:rPr>
              <a:t>MÉTHODE DE ZHANG</a:t>
            </a:r>
          </a:p>
        </p:txBody>
      </p:sp>
      <p:sp>
        <p:nvSpPr>
          <p:cNvPr name="TextBox 8" id="8"/>
          <p:cNvSpPr txBox="true"/>
          <p:nvPr/>
        </p:nvSpPr>
        <p:spPr>
          <a:xfrm rot="0">
            <a:off x="685800" y="1569729"/>
            <a:ext cx="4968180" cy="368935"/>
          </a:xfrm>
          <a:prstGeom prst="rect">
            <a:avLst/>
          </a:prstGeom>
        </p:spPr>
        <p:txBody>
          <a:bodyPr anchor="t" rtlCol="false" tIns="0" lIns="0" bIns="0" rIns="0">
            <a:spAutoFit/>
          </a:bodyPr>
          <a:lstStyle/>
          <a:p>
            <a:pPr>
              <a:lnSpc>
                <a:spcPts val="3020"/>
              </a:lnSpc>
            </a:pPr>
            <a:r>
              <a:rPr lang="en-US" sz="2000" spc="74">
                <a:solidFill>
                  <a:srgbClr val="FFFFFF"/>
                </a:solidFill>
                <a:latin typeface="Open Sans Extra Bold"/>
              </a:rPr>
              <a:t>Puisque r₁ et r₂ sont orthonormaux.</a:t>
            </a:r>
          </a:p>
        </p:txBody>
      </p:sp>
      <p:sp>
        <p:nvSpPr>
          <p:cNvPr name="TextBox 9" id="9"/>
          <p:cNvSpPr txBox="true"/>
          <p:nvPr/>
        </p:nvSpPr>
        <p:spPr>
          <a:xfrm rot="0">
            <a:off x="685800" y="4001151"/>
            <a:ext cx="11506200" cy="835025"/>
          </a:xfrm>
          <a:prstGeom prst="rect">
            <a:avLst/>
          </a:prstGeom>
        </p:spPr>
        <p:txBody>
          <a:bodyPr anchor="t" rtlCol="false" tIns="0" lIns="0" bIns="0" rIns="0">
            <a:spAutoFit/>
          </a:bodyPr>
          <a:lstStyle/>
          <a:p>
            <a:pPr algn="just">
              <a:lnSpc>
                <a:spcPts val="3400"/>
              </a:lnSpc>
            </a:pPr>
            <a:r>
              <a:rPr lang="en-US" sz="2000" spc="74">
                <a:solidFill>
                  <a:srgbClr val="FFFFFF"/>
                </a:solidFill>
                <a:latin typeface="Open Sans Extra Bold"/>
              </a:rPr>
              <a:t>Nous allons introduire une nouvelle matrice B qui est définie comme le produit </a:t>
            </a:r>
          </a:p>
          <a:p>
            <a:pPr algn="just">
              <a:lnSpc>
                <a:spcPts val="3400"/>
              </a:lnSpc>
            </a:pPr>
            <a:r>
              <a:rPr lang="en-US" sz="2000" spc="74">
                <a:solidFill>
                  <a:srgbClr val="FFFFFF"/>
                </a:solidFill>
                <a:latin typeface="Open Sans Extra Bold"/>
              </a:rPr>
              <a:t>de la transposée de l'inverse de K avec l'inverse de K.</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3113654" y="2366558"/>
            <a:ext cx="6676094" cy="3263868"/>
          </a:xfrm>
          <a:prstGeom prst="rect">
            <a:avLst/>
          </a:prstGeom>
        </p:spPr>
      </p:pic>
      <p:sp>
        <p:nvSpPr>
          <p:cNvPr name="TextBox 5" id="5"/>
          <p:cNvSpPr txBox="true"/>
          <p:nvPr/>
        </p:nvSpPr>
        <p:spPr>
          <a:xfrm rot="0">
            <a:off x="3731559" y="454088"/>
            <a:ext cx="4728882"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CALIBRAGE</a:t>
            </a:r>
          </a:p>
        </p:txBody>
      </p:sp>
      <p:sp>
        <p:nvSpPr>
          <p:cNvPr name="TextBox 6" id="6"/>
          <p:cNvSpPr txBox="true"/>
          <p:nvPr/>
        </p:nvSpPr>
        <p:spPr>
          <a:xfrm rot="0">
            <a:off x="3731559" y="894145"/>
            <a:ext cx="4728882" cy="330203"/>
          </a:xfrm>
          <a:prstGeom prst="rect">
            <a:avLst/>
          </a:prstGeom>
        </p:spPr>
        <p:txBody>
          <a:bodyPr anchor="t" rtlCol="false" tIns="0" lIns="0" bIns="0" rIns="0">
            <a:spAutoFit/>
          </a:bodyPr>
          <a:lstStyle/>
          <a:p>
            <a:pPr algn="ctr">
              <a:lnSpc>
                <a:spcPts val="2425"/>
              </a:lnSpc>
            </a:pPr>
            <a:r>
              <a:rPr lang="en-US" sz="2500" spc="25">
                <a:solidFill>
                  <a:srgbClr val="FFFFFF"/>
                </a:solidFill>
                <a:latin typeface="Alfa Slab One"/>
              </a:rPr>
              <a:t>MÉTHODE DE ZHANG</a:t>
            </a:r>
          </a:p>
        </p:txBody>
      </p:sp>
      <p:sp>
        <p:nvSpPr>
          <p:cNvPr name="TextBox 7" id="7"/>
          <p:cNvSpPr txBox="true"/>
          <p:nvPr/>
        </p:nvSpPr>
        <p:spPr>
          <a:xfrm rot="0">
            <a:off x="985590" y="1276974"/>
            <a:ext cx="9401770" cy="478155"/>
          </a:xfrm>
          <a:prstGeom prst="rect">
            <a:avLst/>
          </a:prstGeom>
        </p:spPr>
        <p:txBody>
          <a:bodyPr anchor="t" rtlCol="false" tIns="0" lIns="0" bIns="0" rIns="0">
            <a:spAutoFit/>
          </a:bodyPr>
          <a:lstStyle/>
          <a:p>
            <a:pPr>
              <a:lnSpc>
                <a:spcPts val="4260"/>
              </a:lnSpc>
            </a:pPr>
            <a:r>
              <a:rPr lang="en-US" sz="2000" spc="74">
                <a:solidFill>
                  <a:srgbClr val="FFFFFF"/>
                </a:solidFill>
                <a:latin typeface="Open Sans Extra Bold"/>
              </a:rPr>
              <a:t>Finalement, si l'on utilise une technique mathématique, on obtient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grpSp>
        <p:nvGrpSpPr>
          <p:cNvPr name="Group 4" id="4"/>
          <p:cNvGrpSpPr/>
          <p:nvPr/>
        </p:nvGrpSpPr>
        <p:grpSpPr>
          <a:xfrm rot="0">
            <a:off x="2044392" y="40901"/>
            <a:ext cx="8103216" cy="6776197"/>
            <a:chOff x="0" y="0"/>
            <a:chExt cx="3201271" cy="2677016"/>
          </a:xfrm>
        </p:grpSpPr>
        <p:sp>
          <p:nvSpPr>
            <p:cNvPr name="Freeform 5" id="5"/>
            <p:cNvSpPr/>
            <p:nvPr/>
          </p:nvSpPr>
          <p:spPr>
            <a:xfrm>
              <a:off x="0" y="0"/>
              <a:ext cx="3201271" cy="2677016"/>
            </a:xfrm>
            <a:custGeom>
              <a:avLst/>
              <a:gdLst/>
              <a:ahLst/>
              <a:cxnLst/>
              <a:rect r="r" b="b" t="t" l="l"/>
              <a:pathLst>
                <a:path h="2677016" w="3201271">
                  <a:moveTo>
                    <a:pt x="0" y="0"/>
                  </a:moveTo>
                  <a:lnTo>
                    <a:pt x="3201271" y="0"/>
                  </a:lnTo>
                  <a:lnTo>
                    <a:pt x="3201271" y="2677016"/>
                  </a:lnTo>
                  <a:lnTo>
                    <a:pt x="0" y="2677016"/>
                  </a:lnTo>
                  <a:close/>
                </a:path>
              </a:pathLst>
            </a:custGeom>
            <a:solidFill>
              <a:srgbClr val="FF3131"/>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1819"/>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sp>
        <p:nvSpPr>
          <p:cNvPr name="TextBox 4" id="4"/>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LA VISION OMNIDIRECTIONNEL</a:t>
            </a:r>
          </a:p>
        </p:txBody>
      </p:sp>
      <p:sp>
        <p:nvSpPr>
          <p:cNvPr name="TextBox 5" id="5"/>
          <p:cNvSpPr txBox="true"/>
          <p:nvPr/>
        </p:nvSpPr>
        <p:spPr>
          <a:xfrm rot="0">
            <a:off x="685800" y="2470785"/>
            <a:ext cx="10820400" cy="9582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le terme </a:t>
            </a:r>
            <a:r>
              <a:rPr lang="en-US" sz="2000" spc="40">
                <a:solidFill>
                  <a:srgbClr val="FD6F18"/>
                </a:solidFill>
                <a:latin typeface="Hammersmith One Bold"/>
              </a:rPr>
              <a:t>vision omnidirectionnelle </a:t>
            </a:r>
            <a:r>
              <a:rPr lang="en-US" sz="2000" spc="40">
                <a:solidFill>
                  <a:srgbClr val="FFFFFF"/>
                </a:solidFill>
                <a:latin typeface="Hammersmith One Bold"/>
              </a:rPr>
              <a:t>fait référence à des capteurs de vision ayant un champ de vision très large, capteur avec un champ de vision horizontal de </a:t>
            </a:r>
            <a:r>
              <a:rPr lang="en-US" sz="2000" spc="40">
                <a:solidFill>
                  <a:srgbClr val="FD6F18"/>
                </a:solidFill>
                <a:latin typeface="Hammersmith One Bold"/>
              </a:rPr>
              <a:t>360</a:t>
            </a:r>
            <a:r>
              <a:rPr lang="en-US" sz="2000" spc="40">
                <a:solidFill>
                  <a:srgbClr val="FFFFFF"/>
                </a:solidFill>
                <a:latin typeface="Hammersmith One Bold"/>
              </a:rPr>
              <a:t> </a:t>
            </a:r>
            <a:r>
              <a:rPr lang="en-US" sz="2000" spc="40">
                <a:solidFill>
                  <a:srgbClr val="FD6F18"/>
                </a:solidFill>
                <a:latin typeface="Hammersmith One Bold"/>
              </a:rPr>
              <a:t>degrés</a:t>
            </a:r>
            <a:r>
              <a:rPr lang="en-US" sz="2000" spc="40">
                <a:solidFill>
                  <a:srgbClr val="FFFFFF"/>
                </a:solidFill>
                <a:latin typeface="Hammersmith One Bold"/>
              </a:rPr>
              <a:t> et un champ de vision vertical variable généralement compris entre </a:t>
            </a:r>
            <a:r>
              <a:rPr lang="en-US" sz="2000" spc="40">
                <a:solidFill>
                  <a:srgbClr val="FD6F18"/>
                </a:solidFill>
                <a:latin typeface="Hammersmith One Bold"/>
              </a:rPr>
              <a:t>60</a:t>
            </a:r>
            <a:r>
              <a:rPr lang="en-US" sz="2000" spc="40">
                <a:solidFill>
                  <a:srgbClr val="FF3131"/>
                </a:solidFill>
                <a:latin typeface="Hammersmith One Bold"/>
              </a:rPr>
              <a:t> </a:t>
            </a:r>
            <a:r>
              <a:rPr lang="en-US" sz="2000" spc="40">
                <a:solidFill>
                  <a:srgbClr val="FFFFFF"/>
                </a:solidFill>
                <a:latin typeface="Hammersmith One Bold"/>
              </a:rPr>
              <a:t>et </a:t>
            </a:r>
            <a:r>
              <a:rPr lang="en-US" sz="2000" spc="40">
                <a:solidFill>
                  <a:srgbClr val="FD6F18"/>
                </a:solidFill>
                <a:latin typeface="Hammersmith One Bold"/>
              </a:rPr>
              <a:t>150</a:t>
            </a:r>
            <a:r>
              <a:rPr lang="en-US" sz="2000" spc="40">
                <a:solidFill>
                  <a:srgbClr val="FFFFFF"/>
                </a:solidFill>
                <a:latin typeface="Hammersmith One Bold"/>
              </a:rPr>
              <a:t> </a:t>
            </a:r>
            <a:r>
              <a:rPr lang="en-US" sz="2000" spc="40">
                <a:solidFill>
                  <a:srgbClr val="FD6F18"/>
                </a:solidFill>
                <a:latin typeface="Hammersmith One Bold"/>
              </a:rPr>
              <a:t>degrés</a:t>
            </a:r>
            <a:r>
              <a:rPr lang="en-US" sz="2000" spc="40">
                <a:solidFill>
                  <a:srgbClr val="FFFFFF"/>
                </a:solidFill>
                <a:latin typeface="Hammersmith One Bold"/>
              </a:rPr>
              <a: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2557063" y="2227050"/>
            <a:ext cx="2369998" cy="2380484"/>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7138845" y="2227050"/>
            <a:ext cx="1971502" cy="2380484"/>
          </a:xfrm>
          <a:prstGeom prst="rect">
            <a:avLst/>
          </a:prstGeom>
        </p:spPr>
      </p:pic>
      <p:sp>
        <p:nvSpPr>
          <p:cNvPr name="TextBox 6" id="6"/>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LA VISION OMNIDIRECTIONNEL</a:t>
            </a:r>
          </a:p>
        </p:txBody>
      </p:sp>
      <p:sp>
        <p:nvSpPr>
          <p:cNvPr name="TextBox 7" id="7"/>
          <p:cNvSpPr txBox="true"/>
          <p:nvPr/>
        </p:nvSpPr>
        <p:spPr>
          <a:xfrm rot="0">
            <a:off x="685800" y="1470614"/>
            <a:ext cx="10820400"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Les capteurs omnidirectionnels peuvent être divisés en trois groupes principaux : </a:t>
            </a:r>
          </a:p>
        </p:txBody>
      </p:sp>
      <p:sp>
        <p:nvSpPr>
          <p:cNvPr name="TextBox 8" id="8"/>
          <p:cNvSpPr txBox="true"/>
          <p:nvPr/>
        </p:nvSpPr>
        <p:spPr>
          <a:xfrm rot="0">
            <a:off x="2557063" y="4781759"/>
            <a:ext cx="2369998" cy="310505"/>
          </a:xfrm>
          <a:prstGeom prst="rect">
            <a:avLst/>
          </a:prstGeom>
        </p:spPr>
        <p:txBody>
          <a:bodyPr anchor="t" rtlCol="false" tIns="0" lIns="0" bIns="0" rIns="0">
            <a:spAutoFit/>
          </a:bodyPr>
          <a:lstStyle/>
          <a:p>
            <a:pPr algn="ctr">
              <a:lnSpc>
                <a:spcPts val="2581"/>
              </a:lnSpc>
            </a:pPr>
            <a:r>
              <a:rPr lang="en-US" sz="2000" spc="40">
                <a:solidFill>
                  <a:srgbClr val="FFFFFF"/>
                </a:solidFill>
                <a:latin typeface="Hammersmith One Bold"/>
              </a:rPr>
              <a:t>Panoramiques</a:t>
            </a:r>
          </a:p>
        </p:txBody>
      </p:sp>
      <p:sp>
        <p:nvSpPr>
          <p:cNvPr name="TextBox 9" id="9"/>
          <p:cNvSpPr txBox="true"/>
          <p:nvPr/>
        </p:nvSpPr>
        <p:spPr>
          <a:xfrm rot="0">
            <a:off x="6555712" y="5699760"/>
            <a:ext cx="3591605" cy="310515"/>
          </a:xfrm>
          <a:prstGeom prst="rect">
            <a:avLst/>
          </a:prstGeom>
        </p:spPr>
        <p:txBody>
          <a:bodyPr anchor="t" rtlCol="false" tIns="0" lIns="0" bIns="0" rIns="0">
            <a:spAutoFit/>
          </a:bodyPr>
          <a:lstStyle/>
          <a:p>
            <a:pPr algn="ctr">
              <a:lnSpc>
                <a:spcPts val="2580"/>
              </a:lnSpc>
            </a:pPr>
            <a:r>
              <a:rPr lang="en-US" sz="2000" spc="40">
                <a:solidFill>
                  <a:srgbClr val="FFFFFF"/>
                </a:solidFill>
                <a:latin typeface="Hammersmith One Bold"/>
              </a:rPr>
              <a:t>utilisant plusieurs caméras </a:t>
            </a:r>
          </a:p>
        </p:txBody>
      </p:sp>
      <p:sp>
        <p:nvSpPr>
          <p:cNvPr name="TextBox 10" id="10"/>
          <p:cNvSpPr txBox="true"/>
          <p:nvPr/>
        </p:nvSpPr>
        <p:spPr>
          <a:xfrm rot="0">
            <a:off x="2202347" y="5537835"/>
            <a:ext cx="3079428" cy="634365"/>
          </a:xfrm>
          <a:prstGeom prst="rect">
            <a:avLst/>
          </a:prstGeom>
        </p:spPr>
        <p:txBody>
          <a:bodyPr anchor="t" rtlCol="false" tIns="0" lIns="0" bIns="0" rIns="0">
            <a:spAutoFit/>
          </a:bodyPr>
          <a:lstStyle/>
          <a:p>
            <a:pPr algn="ctr">
              <a:lnSpc>
                <a:spcPts val="2580"/>
              </a:lnSpc>
            </a:pPr>
            <a:r>
              <a:rPr lang="en-US" sz="2000" spc="40">
                <a:solidFill>
                  <a:srgbClr val="FFFFFF"/>
                </a:solidFill>
                <a:latin typeface="Hammersmith One Bold"/>
              </a:rPr>
              <a:t>n'utilisant qu'une seule caméra</a:t>
            </a:r>
          </a:p>
        </p:txBody>
      </p:sp>
      <p:grpSp>
        <p:nvGrpSpPr>
          <p:cNvPr name="Group 11" id="11"/>
          <p:cNvGrpSpPr/>
          <p:nvPr/>
        </p:nvGrpSpPr>
        <p:grpSpPr>
          <a:xfrm rot="0">
            <a:off x="7054914" y="4629707"/>
            <a:ext cx="2139363" cy="624132"/>
            <a:chOff x="0" y="0"/>
            <a:chExt cx="2852483" cy="832177"/>
          </a:xfrm>
        </p:grpSpPr>
        <p:sp>
          <p:nvSpPr>
            <p:cNvPr name="TextBox 12" id="12"/>
            <p:cNvSpPr txBox="true"/>
            <p:nvPr/>
          </p:nvSpPr>
          <p:spPr>
            <a:xfrm rot="0">
              <a:off x="111907" y="-9525"/>
              <a:ext cx="2628670" cy="410831"/>
            </a:xfrm>
            <a:prstGeom prst="rect">
              <a:avLst/>
            </a:prstGeom>
          </p:spPr>
          <p:txBody>
            <a:bodyPr anchor="t" rtlCol="false" tIns="0" lIns="0" bIns="0" rIns="0">
              <a:spAutoFit/>
            </a:bodyPr>
            <a:lstStyle/>
            <a:p>
              <a:pPr algn="ctr">
                <a:lnSpc>
                  <a:spcPts val="2581"/>
                </a:lnSpc>
              </a:pPr>
              <a:r>
                <a:rPr lang="en-US" sz="2000" spc="40">
                  <a:solidFill>
                    <a:srgbClr val="FFFFFF"/>
                  </a:solidFill>
                  <a:latin typeface="Hammersmith One Bold"/>
                </a:rPr>
                <a:t>œil composé </a:t>
              </a:r>
            </a:p>
          </p:txBody>
        </p:sp>
        <p:sp>
          <p:nvSpPr>
            <p:cNvPr name="TextBox 13" id="13"/>
            <p:cNvSpPr txBox="true"/>
            <p:nvPr/>
          </p:nvSpPr>
          <p:spPr>
            <a:xfrm rot="0">
              <a:off x="0" y="421345"/>
              <a:ext cx="2852483" cy="410831"/>
            </a:xfrm>
            <a:prstGeom prst="rect">
              <a:avLst/>
            </a:prstGeom>
          </p:spPr>
          <p:txBody>
            <a:bodyPr anchor="t" rtlCol="false" tIns="0" lIns="0" bIns="0" rIns="0">
              <a:spAutoFit/>
            </a:bodyPr>
            <a:lstStyle/>
            <a:p>
              <a:pPr algn="ctr">
                <a:lnSpc>
                  <a:spcPts val="2581"/>
                </a:lnSpc>
              </a:pPr>
              <a:r>
                <a:rPr lang="en-US" sz="2000" spc="40">
                  <a:solidFill>
                    <a:srgbClr val="FFFFFF"/>
                  </a:solidFill>
                  <a:latin typeface="Hammersmith One Bold"/>
                </a:rPr>
                <a:t>(Compound-eye)</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sp>
        <p:nvSpPr>
          <p:cNvPr name="TextBox 4" id="4"/>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LA VISION OMNIDIRECTIONNEL</a:t>
            </a:r>
          </a:p>
        </p:txBody>
      </p:sp>
      <p:sp>
        <p:nvSpPr>
          <p:cNvPr name="TextBox 5" id="5"/>
          <p:cNvSpPr txBox="true"/>
          <p:nvPr/>
        </p:nvSpPr>
        <p:spPr>
          <a:xfrm rot="0">
            <a:off x="685800" y="1428982"/>
            <a:ext cx="10820400"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Les capteurs omnidirectionnels peuvent être divisés en trois groupes principaux : </a:t>
            </a:r>
          </a:p>
        </p:txBody>
      </p:sp>
      <p:grpSp>
        <p:nvGrpSpPr>
          <p:cNvPr name="Group 6" id="6"/>
          <p:cNvGrpSpPr/>
          <p:nvPr/>
        </p:nvGrpSpPr>
        <p:grpSpPr>
          <a:xfrm rot="0">
            <a:off x="6722909" y="2401306"/>
            <a:ext cx="3651218" cy="2390932"/>
            <a:chOff x="0" y="0"/>
            <a:chExt cx="4868291" cy="3187909"/>
          </a:xfrm>
        </p:grpSpPr>
        <p:pic>
          <p:nvPicPr>
            <p:cNvPr name="Picture 7" id="7"/>
            <p:cNvPicPr>
              <a:picLocks noChangeAspect="true"/>
            </p:cNvPicPr>
            <p:nvPr/>
          </p:nvPicPr>
          <p:blipFill>
            <a:blip r:embed="rId4"/>
            <a:srcRect l="0" t="0" r="0" b="0"/>
            <a:stretch>
              <a:fillRect/>
            </a:stretch>
          </p:blipFill>
          <p:spPr>
            <a:xfrm flipH="false" flipV="false" rot="0">
              <a:off x="21516" y="0"/>
              <a:ext cx="4825258" cy="2372419"/>
            </a:xfrm>
            <a:prstGeom prst="rect">
              <a:avLst/>
            </a:prstGeom>
          </p:spPr>
        </p:pic>
        <p:sp>
          <p:nvSpPr>
            <p:cNvPr name="TextBox 8" id="8"/>
            <p:cNvSpPr txBox="true"/>
            <p:nvPr/>
          </p:nvSpPr>
          <p:spPr>
            <a:xfrm rot="0">
              <a:off x="0" y="2362894"/>
              <a:ext cx="4868291" cy="410845"/>
            </a:xfrm>
            <a:prstGeom prst="rect">
              <a:avLst/>
            </a:prstGeom>
          </p:spPr>
          <p:txBody>
            <a:bodyPr anchor="t" rtlCol="false" tIns="0" lIns="0" bIns="0" rIns="0">
              <a:spAutoFit/>
            </a:bodyPr>
            <a:lstStyle/>
            <a:p>
              <a:pPr algn="ctr">
                <a:lnSpc>
                  <a:spcPts val="2580"/>
                </a:lnSpc>
              </a:pPr>
              <a:r>
                <a:rPr lang="en-US" sz="2000" spc="40">
                  <a:solidFill>
                    <a:srgbClr val="FFFFFF"/>
                  </a:solidFill>
                  <a:latin typeface="Hammersmith One Bold"/>
                </a:rPr>
                <a:t>à miroir convexe </a:t>
              </a:r>
            </a:p>
          </p:txBody>
        </p:sp>
        <p:sp>
          <p:nvSpPr>
            <p:cNvPr name="TextBox 9" id="9"/>
            <p:cNvSpPr txBox="true"/>
            <p:nvPr/>
          </p:nvSpPr>
          <p:spPr>
            <a:xfrm rot="0">
              <a:off x="21516" y="2777064"/>
              <a:ext cx="4825258" cy="410845"/>
            </a:xfrm>
            <a:prstGeom prst="rect">
              <a:avLst/>
            </a:prstGeom>
          </p:spPr>
          <p:txBody>
            <a:bodyPr anchor="t" rtlCol="false" tIns="0" lIns="0" bIns="0" rIns="0">
              <a:spAutoFit/>
            </a:bodyPr>
            <a:lstStyle/>
            <a:p>
              <a:pPr algn="ctr">
                <a:lnSpc>
                  <a:spcPts val="2580"/>
                </a:lnSpc>
              </a:pPr>
              <a:r>
                <a:rPr lang="en-US" sz="2000" spc="40">
                  <a:solidFill>
                    <a:srgbClr val="FFFFFF"/>
                  </a:solidFill>
                  <a:latin typeface="Hammersmith One Bold"/>
                </a:rPr>
                <a:t>(</a:t>
              </a:r>
              <a:r>
                <a:rPr lang="en-US" sz="2000" spc="40">
                  <a:solidFill>
                    <a:srgbClr val="FD6F18"/>
                  </a:solidFill>
                  <a:latin typeface="Hammersmith One Bold"/>
                </a:rPr>
                <a:t>catadioptrique</a:t>
              </a:r>
              <a:r>
                <a:rPr lang="en-US" sz="2000" spc="40">
                  <a:solidFill>
                    <a:srgbClr val="FFFFFF"/>
                  </a:solidFill>
                  <a:latin typeface="Hammersmith One Bold"/>
                </a:rPr>
                <a:t>)</a:t>
              </a:r>
            </a:p>
          </p:txBody>
        </p:sp>
      </p:grpSp>
      <p:grpSp>
        <p:nvGrpSpPr>
          <p:cNvPr name="Group 10" id="10"/>
          <p:cNvGrpSpPr/>
          <p:nvPr/>
        </p:nvGrpSpPr>
        <p:grpSpPr>
          <a:xfrm rot="0">
            <a:off x="1437453" y="2432619"/>
            <a:ext cx="2528571" cy="2328305"/>
            <a:chOff x="0" y="0"/>
            <a:chExt cx="3371428" cy="3104406"/>
          </a:xfrm>
        </p:grpSpPr>
        <p:pic>
          <p:nvPicPr>
            <p:cNvPr name="Picture 11" id="11"/>
            <p:cNvPicPr>
              <a:picLocks noChangeAspect="true"/>
            </p:cNvPicPr>
            <p:nvPr/>
          </p:nvPicPr>
          <p:blipFill>
            <a:blip r:embed="rId5"/>
            <a:srcRect l="0" t="0" r="0" b="0"/>
            <a:stretch>
              <a:fillRect/>
            </a:stretch>
          </p:blipFill>
          <p:spPr>
            <a:xfrm flipH="false" flipV="false" rot="0">
              <a:off x="0" y="0"/>
              <a:ext cx="3371428" cy="2671989"/>
            </a:xfrm>
            <a:prstGeom prst="rect">
              <a:avLst/>
            </a:prstGeom>
          </p:spPr>
        </p:pic>
        <p:sp>
          <p:nvSpPr>
            <p:cNvPr name="TextBox 12" id="12"/>
            <p:cNvSpPr txBox="true"/>
            <p:nvPr/>
          </p:nvSpPr>
          <p:spPr>
            <a:xfrm rot="0">
              <a:off x="0" y="2717674"/>
              <a:ext cx="3371428" cy="386733"/>
            </a:xfrm>
            <a:prstGeom prst="rect">
              <a:avLst/>
            </a:prstGeom>
          </p:spPr>
          <p:txBody>
            <a:bodyPr anchor="t" rtlCol="false" tIns="0" lIns="0" bIns="0" rIns="0">
              <a:spAutoFit/>
            </a:bodyPr>
            <a:lstStyle/>
            <a:p>
              <a:pPr algn="ctr">
                <a:lnSpc>
                  <a:spcPts val="2470"/>
                </a:lnSpc>
              </a:pPr>
              <a:r>
                <a:rPr lang="en-US" sz="1915" spc="38">
                  <a:solidFill>
                    <a:srgbClr val="FFFFFF"/>
                  </a:solidFill>
                  <a:latin typeface="Hammersmith One Bold"/>
                </a:rPr>
                <a:t>fish-eye</a:t>
              </a:r>
            </a:p>
          </p:txBody>
        </p:sp>
      </p:grpSp>
      <p:sp>
        <p:nvSpPr>
          <p:cNvPr name="TextBox 13" id="13"/>
          <p:cNvSpPr txBox="true"/>
          <p:nvPr/>
        </p:nvSpPr>
        <p:spPr>
          <a:xfrm rot="0">
            <a:off x="6672780" y="5109244"/>
            <a:ext cx="3701347" cy="958215"/>
          </a:xfrm>
          <a:prstGeom prst="rect">
            <a:avLst/>
          </a:prstGeom>
        </p:spPr>
        <p:txBody>
          <a:bodyPr anchor="t" rtlCol="false" tIns="0" lIns="0" bIns="0" rIns="0">
            <a:spAutoFit/>
          </a:bodyPr>
          <a:lstStyle/>
          <a:p>
            <a:pPr algn="ctr">
              <a:lnSpc>
                <a:spcPts val="2580"/>
              </a:lnSpc>
            </a:pPr>
            <a:r>
              <a:rPr lang="en-US" sz="2000" spc="40">
                <a:solidFill>
                  <a:srgbClr val="FFFFFF"/>
                </a:solidFill>
                <a:latin typeface="Hammersmith One Bold"/>
              </a:rPr>
              <a:t>caméra conventionnelle</a:t>
            </a:r>
          </a:p>
          <a:p>
            <a:pPr algn="ctr">
              <a:lnSpc>
                <a:spcPts val="2580"/>
              </a:lnSpc>
            </a:pPr>
            <a:r>
              <a:rPr lang="en-US" sz="2000" spc="40">
                <a:solidFill>
                  <a:srgbClr val="FFFFFF"/>
                </a:solidFill>
                <a:latin typeface="Hammersmith One Bold"/>
              </a:rPr>
              <a:t>+</a:t>
            </a:r>
          </a:p>
          <a:p>
            <a:pPr algn="ctr">
              <a:lnSpc>
                <a:spcPts val="2580"/>
              </a:lnSpc>
            </a:pPr>
            <a:r>
              <a:rPr lang="en-US" sz="2000" spc="40">
                <a:solidFill>
                  <a:srgbClr val="FFFFFF"/>
                </a:solidFill>
                <a:latin typeface="Hammersmith One Bold"/>
              </a:rPr>
              <a:t>m</a:t>
            </a:r>
            <a:r>
              <a:rPr lang="en-US" sz="2000" spc="40">
                <a:solidFill>
                  <a:srgbClr val="FFFFFF"/>
                </a:solidFill>
                <a:latin typeface="Hammersmith One Bold"/>
              </a:rPr>
              <a:t>iroir </a:t>
            </a:r>
          </a:p>
        </p:txBody>
      </p:sp>
      <p:sp>
        <p:nvSpPr>
          <p:cNvPr name="TextBox 14" id="14"/>
          <p:cNvSpPr txBox="true"/>
          <p:nvPr/>
        </p:nvSpPr>
        <p:spPr>
          <a:xfrm rot="0">
            <a:off x="838200" y="5109244"/>
            <a:ext cx="3727076" cy="958215"/>
          </a:xfrm>
          <a:prstGeom prst="rect">
            <a:avLst/>
          </a:prstGeom>
        </p:spPr>
        <p:txBody>
          <a:bodyPr anchor="t" rtlCol="false" tIns="0" lIns="0" bIns="0" rIns="0">
            <a:spAutoFit/>
          </a:bodyPr>
          <a:lstStyle/>
          <a:p>
            <a:pPr algn="ctr">
              <a:lnSpc>
                <a:spcPts val="2580"/>
              </a:lnSpc>
            </a:pPr>
            <a:r>
              <a:rPr lang="en-US" sz="2000" spc="40">
                <a:solidFill>
                  <a:srgbClr val="FFFFFF"/>
                </a:solidFill>
                <a:latin typeface="Hammersmith One Bold"/>
              </a:rPr>
              <a:t>caméra conventionnelle</a:t>
            </a:r>
          </a:p>
          <a:p>
            <a:pPr algn="ctr">
              <a:lnSpc>
                <a:spcPts val="2580"/>
              </a:lnSpc>
            </a:pPr>
            <a:r>
              <a:rPr lang="en-US" sz="2000" spc="40">
                <a:solidFill>
                  <a:srgbClr val="FFFFFF"/>
                </a:solidFill>
                <a:latin typeface="Hammersmith One Bold"/>
              </a:rPr>
              <a:t>+</a:t>
            </a:r>
          </a:p>
          <a:p>
            <a:pPr algn="ctr">
              <a:lnSpc>
                <a:spcPts val="2580"/>
              </a:lnSpc>
            </a:pPr>
            <a:r>
              <a:rPr lang="en-US" sz="2000" spc="40">
                <a:solidFill>
                  <a:srgbClr val="FFFFFF"/>
                </a:solidFill>
                <a:latin typeface="Hammersmith One Bold"/>
              </a:rPr>
              <a:t>objectif </a:t>
            </a:r>
            <a:r>
              <a:rPr lang="en-US" sz="2000" spc="40">
                <a:solidFill>
                  <a:srgbClr val="FFFFFF"/>
                </a:solidFill>
                <a:latin typeface="Hammersmith One Bold"/>
              </a:rPr>
              <a:t>fish-eye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758069"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9375391" y="-1816999"/>
            <a:ext cx="6735338" cy="3633999"/>
          </a:xfrm>
          <a:prstGeom prst="rect">
            <a:avLst/>
          </a:prstGeom>
        </p:spPr>
      </p:pic>
      <p:sp>
        <p:nvSpPr>
          <p:cNvPr name="TextBox 4" id="4"/>
          <p:cNvSpPr txBox="true"/>
          <p:nvPr/>
        </p:nvSpPr>
        <p:spPr>
          <a:xfrm rot="0">
            <a:off x="4901191" y="378714"/>
            <a:ext cx="2874690" cy="737997"/>
          </a:xfrm>
          <a:prstGeom prst="rect">
            <a:avLst/>
          </a:prstGeom>
        </p:spPr>
        <p:txBody>
          <a:bodyPr anchor="t" rtlCol="false" tIns="0" lIns="0" bIns="0" rIns="0">
            <a:spAutoFit/>
          </a:bodyPr>
          <a:lstStyle/>
          <a:p>
            <a:pPr>
              <a:lnSpc>
                <a:spcPts val="5529"/>
              </a:lnSpc>
            </a:pPr>
            <a:r>
              <a:rPr lang="en-US" sz="5700" spc="57">
                <a:solidFill>
                  <a:srgbClr val="FD6F18"/>
                </a:solidFill>
                <a:latin typeface="Alfa Slab One"/>
              </a:rPr>
              <a:t>PLAN</a:t>
            </a:r>
          </a:p>
        </p:txBody>
      </p:sp>
      <p:sp>
        <p:nvSpPr>
          <p:cNvPr name="TextBox 5" id="5"/>
          <p:cNvSpPr txBox="true"/>
          <p:nvPr/>
        </p:nvSpPr>
        <p:spPr>
          <a:xfrm rot="0">
            <a:off x="685800" y="1978119"/>
            <a:ext cx="11305472" cy="3643274"/>
          </a:xfrm>
          <a:prstGeom prst="rect">
            <a:avLst/>
          </a:prstGeom>
        </p:spPr>
        <p:txBody>
          <a:bodyPr anchor="t" rtlCol="false" tIns="0" lIns="0" bIns="0" rIns="0">
            <a:spAutoFit/>
          </a:bodyPr>
          <a:lstStyle/>
          <a:p>
            <a:pPr marL="810347" indent="-405174" lvl="1">
              <a:lnSpc>
                <a:spcPts val="4841"/>
              </a:lnSpc>
              <a:buFont typeface="Arial"/>
              <a:buChar char="•"/>
            </a:pPr>
            <a:r>
              <a:rPr lang="en-US" sz="3753" spc="75">
                <a:solidFill>
                  <a:srgbClr val="FFFFFF"/>
                </a:solidFill>
                <a:latin typeface="Hammersmith One Bold"/>
              </a:rPr>
              <a:t>Introduction</a:t>
            </a:r>
          </a:p>
          <a:p>
            <a:pPr marL="810347" indent="-405174" lvl="1">
              <a:lnSpc>
                <a:spcPts val="4841"/>
              </a:lnSpc>
              <a:buFont typeface="Arial"/>
              <a:buChar char="•"/>
            </a:pPr>
            <a:r>
              <a:rPr lang="en-US" sz="3753" spc="75">
                <a:solidFill>
                  <a:srgbClr val="FFFFFF"/>
                </a:solidFill>
                <a:latin typeface="Hammersmith One Bold"/>
              </a:rPr>
              <a:t>M</a:t>
            </a:r>
            <a:r>
              <a:rPr lang="en-US" sz="3753" spc="75">
                <a:solidFill>
                  <a:srgbClr val="FFFFFF"/>
                </a:solidFill>
                <a:latin typeface="Hammersmith One"/>
              </a:rPr>
              <a:t>odélisation camera perspective</a:t>
            </a:r>
          </a:p>
          <a:p>
            <a:pPr marL="810347" indent="-405174" lvl="1">
              <a:lnSpc>
                <a:spcPts val="4841"/>
              </a:lnSpc>
              <a:buFont typeface="Arial"/>
              <a:buChar char="•"/>
            </a:pPr>
            <a:r>
              <a:rPr lang="en-US" sz="3753" spc="75">
                <a:solidFill>
                  <a:srgbClr val="FFFFFF"/>
                </a:solidFill>
                <a:latin typeface="Hammersmith One"/>
              </a:rPr>
              <a:t>Calibrage</a:t>
            </a:r>
          </a:p>
          <a:p>
            <a:pPr marL="810347" indent="-405174" lvl="1">
              <a:lnSpc>
                <a:spcPts val="4841"/>
              </a:lnSpc>
              <a:buFont typeface="Arial"/>
              <a:buChar char="•"/>
            </a:pPr>
            <a:r>
              <a:rPr lang="en-US" sz="3753" spc="75">
                <a:solidFill>
                  <a:srgbClr val="FFFFFF"/>
                </a:solidFill>
                <a:latin typeface="Hammersmith One"/>
              </a:rPr>
              <a:t>introduction à la vision omnidirectionnel</a:t>
            </a:r>
          </a:p>
          <a:p>
            <a:pPr marL="810347" indent="-405174" lvl="1">
              <a:lnSpc>
                <a:spcPts val="4841"/>
              </a:lnSpc>
              <a:buFont typeface="Arial"/>
              <a:buChar char="•"/>
            </a:pPr>
            <a:r>
              <a:rPr lang="en-US" sz="3753" spc="75">
                <a:solidFill>
                  <a:srgbClr val="FFFFFF"/>
                </a:solidFill>
                <a:latin typeface="Hammersmith One"/>
              </a:rPr>
              <a:t>Modélisation d'une camera omnidirectionnel</a:t>
            </a:r>
          </a:p>
          <a:p>
            <a:pPr marL="810347" indent="-405174" lvl="1">
              <a:lnSpc>
                <a:spcPts val="4841"/>
              </a:lnSpc>
              <a:buFont typeface="Arial"/>
              <a:buChar char="•"/>
            </a:pPr>
            <a:r>
              <a:rPr lang="en-US" sz="3753" spc="75">
                <a:solidFill>
                  <a:srgbClr val="FFFFFF"/>
                </a:solidFill>
                <a:latin typeface="Hammersmith One"/>
              </a:rPr>
              <a:t>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0" t="0" r="0" b="16936"/>
          <a:stretch>
            <a:fillRect/>
          </a:stretch>
        </p:blipFill>
        <p:spPr>
          <a:xfrm flipH="false" flipV="false" rot="0">
            <a:off x="1119394" y="2114037"/>
            <a:ext cx="3803423" cy="3252180"/>
          </a:xfrm>
          <a:prstGeom prst="rect">
            <a:avLst/>
          </a:prstGeom>
        </p:spPr>
      </p:pic>
      <p:pic>
        <p:nvPicPr>
          <p:cNvPr name="Picture 5" id="5"/>
          <p:cNvPicPr>
            <a:picLocks noChangeAspect="true"/>
          </p:cNvPicPr>
          <p:nvPr/>
        </p:nvPicPr>
        <p:blipFill>
          <a:blip r:embed="rId5"/>
          <a:srcRect l="20567" t="0" r="0" b="15388"/>
          <a:stretch>
            <a:fillRect/>
          </a:stretch>
        </p:blipFill>
        <p:spPr>
          <a:xfrm flipH="false" flipV="false" rot="0">
            <a:off x="7780998" y="2114037"/>
            <a:ext cx="3160619" cy="3123520"/>
          </a:xfrm>
          <a:prstGeom prst="rect">
            <a:avLst/>
          </a:prstGeom>
        </p:spPr>
      </p:pic>
      <p:sp>
        <p:nvSpPr>
          <p:cNvPr name="TextBox 6" id="6"/>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LA VISION OMNIDIRECTIONNEL</a:t>
            </a:r>
          </a:p>
        </p:txBody>
      </p:sp>
      <p:sp>
        <p:nvSpPr>
          <p:cNvPr name="TextBox 7" id="7"/>
          <p:cNvSpPr txBox="true"/>
          <p:nvPr/>
        </p:nvSpPr>
        <p:spPr>
          <a:xfrm rot="0">
            <a:off x="685800" y="1391696"/>
            <a:ext cx="10820400"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Il existe deux types des capteurs catadioptriques, </a:t>
            </a:r>
            <a:r>
              <a:rPr lang="en-US" sz="2000" spc="40">
                <a:solidFill>
                  <a:srgbClr val="FD6F18"/>
                </a:solidFill>
                <a:latin typeface="Hammersmith One Bold"/>
              </a:rPr>
              <a:t>centraux </a:t>
            </a:r>
            <a:r>
              <a:rPr lang="en-US" sz="2000" spc="40">
                <a:solidFill>
                  <a:srgbClr val="FFFFFF"/>
                </a:solidFill>
                <a:latin typeface="Hammersmith One Bold"/>
              </a:rPr>
              <a:t>et </a:t>
            </a:r>
            <a:r>
              <a:rPr lang="en-US" sz="2000" spc="40">
                <a:solidFill>
                  <a:srgbClr val="FD6F18"/>
                </a:solidFill>
                <a:latin typeface="Hammersmith One Bold"/>
              </a:rPr>
              <a:t>non-centraux</a:t>
            </a:r>
          </a:p>
        </p:txBody>
      </p:sp>
      <p:sp>
        <p:nvSpPr>
          <p:cNvPr name="TextBox 8" id="8"/>
          <p:cNvSpPr txBox="true"/>
          <p:nvPr/>
        </p:nvSpPr>
        <p:spPr>
          <a:xfrm rot="0">
            <a:off x="316006" y="5575767"/>
            <a:ext cx="5410200" cy="634365"/>
          </a:xfrm>
          <a:prstGeom prst="rect">
            <a:avLst/>
          </a:prstGeom>
        </p:spPr>
        <p:txBody>
          <a:bodyPr anchor="t" rtlCol="false" tIns="0" lIns="0" bIns="0" rIns="0">
            <a:spAutoFit/>
          </a:bodyPr>
          <a:lstStyle/>
          <a:p>
            <a:pPr algn="ctr">
              <a:lnSpc>
                <a:spcPts val="2580"/>
              </a:lnSpc>
            </a:pPr>
            <a:r>
              <a:rPr lang="en-US" sz="2000" spc="40">
                <a:solidFill>
                  <a:srgbClr val="FD6F18"/>
                </a:solidFill>
                <a:latin typeface="Hammersmith One Bold"/>
              </a:rPr>
              <a:t>Système de projection central</a:t>
            </a:r>
          </a:p>
          <a:p>
            <a:pPr algn="ctr">
              <a:lnSpc>
                <a:spcPts val="2580"/>
              </a:lnSpc>
            </a:pPr>
            <a:r>
              <a:rPr lang="en-US" sz="2000" spc="40">
                <a:solidFill>
                  <a:srgbClr val="FFFFFF"/>
                </a:solidFill>
                <a:latin typeface="Hammersmith One Bold"/>
              </a:rPr>
              <a:t>Les rayons se croisent en un point unique</a:t>
            </a:r>
          </a:p>
        </p:txBody>
      </p:sp>
      <p:sp>
        <p:nvSpPr>
          <p:cNvPr name="TextBox 9" id="9"/>
          <p:cNvSpPr txBox="true"/>
          <p:nvPr/>
        </p:nvSpPr>
        <p:spPr>
          <a:xfrm rot="0">
            <a:off x="6656207" y="5499567"/>
            <a:ext cx="5410200" cy="958215"/>
          </a:xfrm>
          <a:prstGeom prst="rect">
            <a:avLst/>
          </a:prstGeom>
        </p:spPr>
        <p:txBody>
          <a:bodyPr anchor="t" rtlCol="false" tIns="0" lIns="0" bIns="0" rIns="0">
            <a:spAutoFit/>
          </a:bodyPr>
          <a:lstStyle/>
          <a:p>
            <a:pPr algn="ctr">
              <a:lnSpc>
                <a:spcPts val="2580"/>
              </a:lnSpc>
            </a:pPr>
            <a:r>
              <a:rPr lang="en-US" sz="2000" spc="40">
                <a:solidFill>
                  <a:srgbClr val="FD6F18"/>
                </a:solidFill>
                <a:latin typeface="Hammersmith One Bold"/>
              </a:rPr>
              <a:t>Système de projection non central</a:t>
            </a:r>
          </a:p>
          <a:p>
            <a:pPr algn="ctr">
              <a:lnSpc>
                <a:spcPts val="2580"/>
              </a:lnSpc>
            </a:pPr>
            <a:r>
              <a:rPr lang="en-US" sz="2000" spc="40">
                <a:solidFill>
                  <a:srgbClr val="FFFFFF"/>
                </a:solidFill>
                <a:latin typeface="Hammersmith One Bold"/>
              </a:rPr>
              <a:t>Les rayons ne se croisent pas en un point unique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sp>
        <p:nvSpPr>
          <p:cNvPr name="TextBox 4" id="4"/>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LA VISION OMNIDIRECTIONNEL</a:t>
            </a:r>
          </a:p>
        </p:txBody>
      </p:sp>
      <p:sp>
        <p:nvSpPr>
          <p:cNvPr name="TextBox 5" id="5"/>
          <p:cNvSpPr txBox="true"/>
          <p:nvPr/>
        </p:nvSpPr>
        <p:spPr>
          <a:xfrm rot="0">
            <a:off x="685800" y="1391696"/>
            <a:ext cx="10820400"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Il existe deux types des capteurs catadioptriques, </a:t>
            </a:r>
            <a:r>
              <a:rPr lang="en-US" sz="2000" spc="40">
                <a:solidFill>
                  <a:srgbClr val="FD6F18"/>
                </a:solidFill>
                <a:latin typeface="Hammersmith One Bold"/>
              </a:rPr>
              <a:t>centraux </a:t>
            </a:r>
            <a:r>
              <a:rPr lang="en-US" sz="2000" spc="40">
                <a:solidFill>
                  <a:srgbClr val="FFFFFF"/>
                </a:solidFill>
                <a:latin typeface="Hammersmith One Bold"/>
              </a:rPr>
              <a:t>et </a:t>
            </a:r>
            <a:r>
              <a:rPr lang="en-US" sz="2000" spc="40">
                <a:solidFill>
                  <a:srgbClr val="FD6F18"/>
                </a:solidFill>
                <a:latin typeface="Hammersmith One Bold"/>
              </a:rPr>
              <a:t>non-centraux</a:t>
            </a:r>
          </a:p>
        </p:txBody>
      </p:sp>
      <p:sp>
        <p:nvSpPr>
          <p:cNvPr name="TextBox 6" id="6"/>
          <p:cNvSpPr txBox="true"/>
          <p:nvPr/>
        </p:nvSpPr>
        <p:spPr>
          <a:xfrm rot="0">
            <a:off x="685800" y="2014421"/>
            <a:ext cx="10820400" cy="331788"/>
          </a:xfrm>
          <a:prstGeom prst="rect">
            <a:avLst/>
          </a:prstGeom>
        </p:spPr>
        <p:txBody>
          <a:bodyPr anchor="t" rtlCol="false" tIns="0" lIns="0" bIns="0" rIns="0">
            <a:spAutoFit/>
          </a:bodyPr>
          <a:lstStyle/>
          <a:p>
            <a:pPr marL="431801" indent="-215900" lvl="1">
              <a:lnSpc>
                <a:spcPts val="2580"/>
              </a:lnSpc>
              <a:buFont typeface="Arial"/>
              <a:buChar char="•"/>
            </a:pPr>
            <a:r>
              <a:rPr lang="en-US" sz="2000" spc="40">
                <a:solidFill>
                  <a:srgbClr val="FFFFFF"/>
                </a:solidFill>
                <a:latin typeface="Hammersmith One Bold"/>
              </a:rPr>
              <a:t>combine d'une caméra conventionnelle avec un miroir de révolution .</a:t>
            </a:r>
          </a:p>
        </p:txBody>
      </p:sp>
      <p:pic>
        <p:nvPicPr>
          <p:cNvPr name="Picture 7" id="7"/>
          <p:cNvPicPr>
            <a:picLocks noChangeAspect="true"/>
          </p:cNvPicPr>
          <p:nvPr/>
        </p:nvPicPr>
        <p:blipFill>
          <a:blip r:embed="rId4"/>
          <a:srcRect l="0" t="0" r="0" b="0"/>
          <a:stretch>
            <a:fillRect/>
          </a:stretch>
        </p:blipFill>
        <p:spPr>
          <a:xfrm flipH="false" flipV="false" rot="0">
            <a:off x="2765395" y="3168204"/>
            <a:ext cx="2648248" cy="1761085"/>
          </a:xfrm>
          <a:prstGeom prst="rect">
            <a:avLst/>
          </a:prstGeom>
        </p:spPr>
      </p:pic>
      <p:sp>
        <p:nvSpPr>
          <p:cNvPr name="TextBox 8" id="8"/>
          <p:cNvSpPr txBox="true"/>
          <p:nvPr/>
        </p:nvSpPr>
        <p:spPr>
          <a:xfrm rot="0">
            <a:off x="2562157" y="5020617"/>
            <a:ext cx="3054723"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caméra conventionnelle</a:t>
            </a:r>
          </a:p>
        </p:txBody>
      </p:sp>
      <p:sp>
        <p:nvSpPr>
          <p:cNvPr name="TextBox 9" id="9"/>
          <p:cNvSpPr txBox="true"/>
          <p:nvPr/>
        </p:nvSpPr>
        <p:spPr>
          <a:xfrm rot="0">
            <a:off x="5955366" y="4089648"/>
            <a:ext cx="281267" cy="310515"/>
          </a:xfrm>
          <a:prstGeom prst="rect">
            <a:avLst/>
          </a:prstGeom>
        </p:spPr>
        <p:txBody>
          <a:bodyPr anchor="t" rtlCol="false" tIns="0" lIns="0" bIns="0" rIns="0">
            <a:spAutoFit/>
          </a:bodyPr>
          <a:lstStyle/>
          <a:p>
            <a:pPr algn="ctr">
              <a:lnSpc>
                <a:spcPts val="2580"/>
              </a:lnSpc>
            </a:pPr>
            <a:r>
              <a:rPr lang="en-US" sz="2000" spc="40">
                <a:solidFill>
                  <a:srgbClr val="FFFFFF"/>
                </a:solidFill>
                <a:latin typeface="Hammersmith One Bold"/>
              </a:rPr>
              <a:t>+</a:t>
            </a:r>
          </a:p>
        </p:txBody>
      </p:sp>
      <p:sp>
        <p:nvSpPr>
          <p:cNvPr name="TextBox 10" id="10"/>
          <p:cNvSpPr txBox="true"/>
          <p:nvPr/>
        </p:nvSpPr>
        <p:spPr>
          <a:xfrm rot="0">
            <a:off x="6575119" y="3316284"/>
            <a:ext cx="3054723"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miroir elliptique</a:t>
            </a:r>
          </a:p>
        </p:txBody>
      </p:sp>
      <p:sp>
        <p:nvSpPr>
          <p:cNvPr name="TextBox 11" id="11"/>
          <p:cNvSpPr txBox="true"/>
          <p:nvPr/>
        </p:nvSpPr>
        <p:spPr>
          <a:xfrm rot="0">
            <a:off x="6575119" y="3702999"/>
            <a:ext cx="3054723"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miroir hyperbolique</a:t>
            </a:r>
          </a:p>
        </p:txBody>
      </p:sp>
      <p:sp>
        <p:nvSpPr>
          <p:cNvPr name="TextBox 12" id="12"/>
          <p:cNvSpPr txBox="true"/>
          <p:nvPr/>
        </p:nvSpPr>
        <p:spPr>
          <a:xfrm rot="0">
            <a:off x="6575119" y="2925627"/>
            <a:ext cx="3054723"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miroir plan</a:t>
            </a:r>
          </a:p>
        </p:txBody>
      </p:sp>
      <p:sp>
        <p:nvSpPr>
          <p:cNvPr name="TextBox 13" id="13"/>
          <p:cNvSpPr txBox="true"/>
          <p:nvPr/>
        </p:nvSpPr>
        <p:spPr>
          <a:xfrm rot="0">
            <a:off x="6575119" y="4089714"/>
            <a:ext cx="3054723"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miroir parabolique</a:t>
            </a:r>
          </a:p>
        </p:txBody>
      </p:sp>
      <p:sp>
        <p:nvSpPr>
          <p:cNvPr name="TextBox 14" id="14"/>
          <p:cNvSpPr txBox="true"/>
          <p:nvPr/>
        </p:nvSpPr>
        <p:spPr>
          <a:xfrm rot="0">
            <a:off x="6575119" y="4866954"/>
            <a:ext cx="3054723"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miroir sphérique</a:t>
            </a:r>
          </a:p>
        </p:txBody>
      </p:sp>
      <p:sp>
        <p:nvSpPr>
          <p:cNvPr name="TextBox 15" id="15"/>
          <p:cNvSpPr txBox="true"/>
          <p:nvPr/>
        </p:nvSpPr>
        <p:spPr>
          <a:xfrm rot="0">
            <a:off x="6575119" y="5253669"/>
            <a:ext cx="3054723"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miroir conique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sp>
        <p:nvSpPr>
          <p:cNvPr name="TextBox 4" id="4"/>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LA VISION OMNIDIRECTIONNEL</a:t>
            </a:r>
          </a:p>
        </p:txBody>
      </p:sp>
      <p:sp>
        <p:nvSpPr>
          <p:cNvPr name="TextBox 5" id="5"/>
          <p:cNvSpPr txBox="true"/>
          <p:nvPr/>
        </p:nvSpPr>
        <p:spPr>
          <a:xfrm rot="0">
            <a:off x="685800" y="1211448"/>
            <a:ext cx="10820400" cy="9582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Capteur catadioptrique </a:t>
            </a:r>
            <a:r>
              <a:rPr lang="en-US" sz="2000" spc="40">
                <a:solidFill>
                  <a:srgbClr val="FF3131"/>
                </a:solidFill>
                <a:latin typeface="Hammersmith One Bold"/>
              </a:rPr>
              <a:t>central  </a:t>
            </a:r>
            <a:r>
              <a:rPr lang="en-US" sz="2000" spc="40">
                <a:solidFill>
                  <a:srgbClr val="FFFFFF"/>
                </a:solidFill>
                <a:latin typeface="Hammersmith One Bold"/>
              </a:rPr>
              <a:t>: </a:t>
            </a:r>
          </a:p>
          <a:p>
            <a:pPr>
              <a:lnSpc>
                <a:spcPts val="2580"/>
              </a:lnSpc>
            </a:pPr>
          </a:p>
          <a:p>
            <a:pPr>
              <a:lnSpc>
                <a:spcPts val="2580"/>
              </a:lnSpc>
            </a:pPr>
            <a:r>
              <a:rPr lang="en-US" sz="2000" spc="40">
                <a:solidFill>
                  <a:srgbClr val="FFFFFF"/>
                </a:solidFill>
                <a:latin typeface="Hammersmith One Bold"/>
              </a:rPr>
              <a:t>    </a:t>
            </a:r>
            <a:r>
              <a:rPr lang="en-US" sz="2000" spc="40">
                <a:solidFill>
                  <a:srgbClr val="FFFFFF"/>
                </a:solidFill>
                <a:latin typeface="Hammersmith One"/>
              </a:rPr>
              <a:t>- </a:t>
            </a:r>
            <a:r>
              <a:rPr lang="en-US" sz="2000" spc="40">
                <a:solidFill>
                  <a:srgbClr val="FFFFFF"/>
                </a:solidFill>
                <a:latin typeface="Hammersmith One Bold"/>
              </a:rPr>
              <a:t>possède </a:t>
            </a:r>
            <a:r>
              <a:rPr lang="en-US" sz="2000" spc="40">
                <a:solidFill>
                  <a:srgbClr val="C1FF72"/>
                </a:solidFill>
                <a:latin typeface="Hammersmith One Bold"/>
              </a:rPr>
              <a:t>un point de vue unique </a:t>
            </a:r>
            <a:r>
              <a:rPr lang="en-US" sz="2000" spc="40">
                <a:solidFill>
                  <a:srgbClr val="FFFFFF"/>
                </a:solidFill>
                <a:latin typeface="Hammersmith One Bold"/>
              </a:rPr>
              <a:t>:</a:t>
            </a:r>
          </a:p>
        </p:txBody>
      </p:sp>
      <p:pic>
        <p:nvPicPr>
          <p:cNvPr name="Picture 6" id="6"/>
          <p:cNvPicPr>
            <a:picLocks noChangeAspect="true"/>
          </p:cNvPicPr>
          <p:nvPr/>
        </p:nvPicPr>
        <p:blipFill>
          <a:blip r:embed="rId4"/>
          <a:srcRect l="0" t="0" r="0" b="16936"/>
          <a:stretch>
            <a:fillRect/>
          </a:stretch>
        </p:blipFill>
        <p:spPr>
          <a:xfrm flipH="false" flipV="false" rot="0">
            <a:off x="7572553" y="2014686"/>
            <a:ext cx="3933647" cy="3363531"/>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sp>
        <p:nvSpPr>
          <p:cNvPr name="TextBox 4" id="4"/>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LA VISION OMNIDIRECTIONNEL</a:t>
            </a:r>
          </a:p>
        </p:txBody>
      </p:sp>
      <p:sp>
        <p:nvSpPr>
          <p:cNvPr name="TextBox 5" id="5"/>
          <p:cNvSpPr txBox="true"/>
          <p:nvPr/>
        </p:nvSpPr>
        <p:spPr>
          <a:xfrm rot="0">
            <a:off x="685800" y="1211448"/>
            <a:ext cx="10820400" cy="9582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Capteur catadioptrique </a:t>
            </a:r>
            <a:r>
              <a:rPr lang="en-US" sz="2000" spc="40">
                <a:solidFill>
                  <a:srgbClr val="FF3131"/>
                </a:solidFill>
                <a:latin typeface="Hammersmith One Bold"/>
              </a:rPr>
              <a:t>central  </a:t>
            </a:r>
            <a:r>
              <a:rPr lang="en-US" sz="2000" spc="40">
                <a:solidFill>
                  <a:srgbClr val="FFFFFF"/>
                </a:solidFill>
                <a:latin typeface="Hammersmith One Bold"/>
              </a:rPr>
              <a:t>: </a:t>
            </a:r>
          </a:p>
          <a:p>
            <a:pPr>
              <a:lnSpc>
                <a:spcPts val="2580"/>
              </a:lnSpc>
            </a:pPr>
          </a:p>
          <a:p>
            <a:pPr>
              <a:lnSpc>
                <a:spcPts val="2580"/>
              </a:lnSpc>
            </a:pPr>
            <a:r>
              <a:rPr lang="en-US" sz="2000" spc="40">
                <a:solidFill>
                  <a:srgbClr val="FFFFFF"/>
                </a:solidFill>
                <a:latin typeface="Hammersmith One Bold"/>
              </a:rPr>
              <a:t>    </a:t>
            </a:r>
            <a:r>
              <a:rPr lang="en-US" sz="2000" spc="40">
                <a:solidFill>
                  <a:srgbClr val="FFFFFF"/>
                </a:solidFill>
                <a:latin typeface="Hammersmith One"/>
              </a:rPr>
              <a:t>- </a:t>
            </a:r>
            <a:r>
              <a:rPr lang="en-US" sz="2000" spc="40">
                <a:solidFill>
                  <a:srgbClr val="FFFFFF"/>
                </a:solidFill>
                <a:latin typeface="Hammersmith One Bold"/>
              </a:rPr>
              <a:t>possède </a:t>
            </a:r>
            <a:r>
              <a:rPr lang="en-US" sz="2000" spc="40">
                <a:solidFill>
                  <a:srgbClr val="C1FF72"/>
                </a:solidFill>
                <a:latin typeface="Hammersmith One Bold"/>
              </a:rPr>
              <a:t>un point de vue unique </a:t>
            </a:r>
            <a:r>
              <a:rPr lang="en-US" sz="2000" spc="40">
                <a:solidFill>
                  <a:srgbClr val="FFFFFF"/>
                </a:solidFill>
                <a:latin typeface="Hammersmith One Bold"/>
              </a:rPr>
              <a:t>:</a:t>
            </a:r>
          </a:p>
        </p:txBody>
      </p:sp>
      <p:pic>
        <p:nvPicPr>
          <p:cNvPr name="Picture 6" id="6"/>
          <p:cNvPicPr>
            <a:picLocks noChangeAspect="true"/>
          </p:cNvPicPr>
          <p:nvPr/>
        </p:nvPicPr>
        <p:blipFill>
          <a:blip r:embed="rId4"/>
          <a:srcRect l="0" t="0" r="0" b="16936"/>
          <a:stretch>
            <a:fillRect/>
          </a:stretch>
        </p:blipFill>
        <p:spPr>
          <a:xfrm flipH="false" flipV="false" rot="0">
            <a:off x="7572553" y="2014686"/>
            <a:ext cx="3933647" cy="3363531"/>
          </a:xfrm>
          <a:prstGeom prst="rect">
            <a:avLst/>
          </a:prstGeom>
        </p:spPr>
      </p:pic>
      <p:sp>
        <p:nvSpPr>
          <p:cNvPr name="TextBox 7" id="7"/>
          <p:cNvSpPr txBox="true"/>
          <p:nvPr/>
        </p:nvSpPr>
        <p:spPr>
          <a:xfrm rot="0">
            <a:off x="685800" y="3686926"/>
            <a:ext cx="5410200" cy="9582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La propriété </a:t>
            </a:r>
            <a:r>
              <a:rPr lang="en-US" sz="2000" spc="40">
                <a:solidFill>
                  <a:srgbClr val="C1FF72"/>
                </a:solidFill>
                <a:latin typeface="Hammersmith One Bold"/>
              </a:rPr>
              <a:t>du point de vue unique</a:t>
            </a:r>
            <a:r>
              <a:rPr lang="en-US" sz="2000" spc="40">
                <a:solidFill>
                  <a:srgbClr val="FFFFFF"/>
                </a:solidFill>
                <a:latin typeface="Hammersmith One Bold"/>
              </a:rPr>
              <a:t> est importante puisqu’elle facilite la modélisation et le calibrage des caméras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sp>
        <p:nvSpPr>
          <p:cNvPr name="TextBox 4" id="4"/>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LA VISION OMNIDIRECTIONNEL</a:t>
            </a:r>
          </a:p>
        </p:txBody>
      </p:sp>
      <p:sp>
        <p:nvSpPr>
          <p:cNvPr name="TextBox 5" id="5"/>
          <p:cNvSpPr txBox="true"/>
          <p:nvPr/>
        </p:nvSpPr>
        <p:spPr>
          <a:xfrm rot="0">
            <a:off x="685800" y="1211448"/>
            <a:ext cx="10820400" cy="9582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Capteur catadioptrique </a:t>
            </a:r>
            <a:r>
              <a:rPr lang="en-US" sz="2000" spc="40">
                <a:solidFill>
                  <a:srgbClr val="FF3131"/>
                </a:solidFill>
                <a:latin typeface="Hammersmith One Bold"/>
              </a:rPr>
              <a:t>non central  </a:t>
            </a:r>
            <a:r>
              <a:rPr lang="en-US" sz="2000" spc="40">
                <a:solidFill>
                  <a:srgbClr val="FFFFFF"/>
                </a:solidFill>
                <a:latin typeface="Hammersmith One Bold"/>
              </a:rPr>
              <a:t>: </a:t>
            </a:r>
          </a:p>
          <a:p>
            <a:pPr>
              <a:lnSpc>
                <a:spcPts val="2580"/>
              </a:lnSpc>
            </a:pPr>
          </a:p>
          <a:p>
            <a:pPr>
              <a:lnSpc>
                <a:spcPts val="2580"/>
              </a:lnSpc>
            </a:pPr>
            <a:r>
              <a:rPr lang="en-US" sz="2000" spc="40">
                <a:solidFill>
                  <a:srgbClr val="FFFFFF"/>
                </a:solidFill>
                <a:latin typeface="Hammersmith One Bold"/>
              </a:rPr>
              <a:t>    - ont </a:t>
            </a:r>
            <a:r>
              <a:rPr lang="en-US" sz="2000" spc="40">
                <a:solidFill>
                  <a:srgbClr val="C1FF72"/>
                </a:solidFill>
                <a:latin typeface="Hammersmith One Bold"/>
              </a:rPr>
              <a:t>plus </a:t>
            </a:r>
            <a:r>
              <a:rPr lang="en-US" sz="2000" spc="40">
                <a:solidFill>
                  <a:srgbClr val="FFFFFF"/>
                </a:solidFill>
                <a:latin typeface="Hammersmith One Bold"/>
              </a:rPr>
              <a:t>d’un centre de projection (</a:t>
            </a:r>
            <a:r>
              <a:rPr lang="en-US" sz="2000" spc="40">
                <a:solidFill>
                  <a:srgbClr val="C1FF72"/>
                </a:solidFill>
                <a:latin typeface="Hammersmith One Bold"/>
              </a:rPr>
              <a:t>plusieurs </a:t>
            </a:r>
            <a:r>
              <a:rPr lang="en-US" sz="2000" spc="40">
                <a:solidFill>
                  <a:srgbClr val="FFFFFF"/>
                </a:solidFill>
                <a:latin typeface="Hammersmith One Bold"/>
              </a:rPr>
              <a:t>points de vue)</a:t>
            </a:r>
          </a:p>
        </p:txBody>
      </p:sp>
      <p:pic>
        <p:nvPicPr>
          <p:cNvPr name="Picture 6" id="6"/>
          <p:cNvPicPr>
            <a:picLocks noChangeAspect="true"/>
          </p:cNvPicPr>
          <p:nvPr/>
        </p:nvPicPr>
        <p:blipFill>
          <a:blip r:embed="rId4"/>
          <a:srcRect l="20567" t="0" r="0" b="15388"/>
          <a:stretch>
            <a:fillRect/>
          </a:stretch>
        </p:blipFill>
        <p:spPr>
          <a:xfrm flipH="false" flipV="false" rot="0">
            <a:off x="4326318" y="2541138"/>
            <a:ext cx="3539364" cy="3497820"/>
          </a:xfrm>
          <a:prstGeom prst="rect">
            <a:avLst/>
          </a:prstGeom>
        </p:spPr>
      </p:pic>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15045" t="6543" r="0" b="3767"/>
          <a:stretch>
            <a:fillRect/>
          </a:stretch>
        </p:blipFill>
        <p:spPr>
          <a:xfrm flipH="false" flipV="false" rot="0">
            <a:off x="2137196" y="1459122"/>
            <a:ext cx="3566572" cy="4983554"/>
          </a:xfrm>
          <a:prstGeom prst="rect">
            <a:avLst/>
          </a:prstGeom>
        </p:spPr>
      </p:pic>
      <p:sp>
        <p:nvSpPr>
          <p:cNvPr name="TextBox 5" id="5"/>
          <p:cNvSpPr txBox="true"/>
          <p:nvPr/>
        </p:nvSpPr>
        <p:spPr>
          <a:xfrm rot="0">
            <a:off x="6720904" y="5917266"/>
            <a:ext cx="1938655" cy="310515"/>
          </a:xfrm>
          <a:prstGeom prst="rect">
            <a:avLst/>
          </a:prstGeom>
        </p:spPr>
        <p:txBody>
          <a:bodyPr anchor="t" rtlCol="false" tIns="0" lIns="0" bIns="0" rIns="0">
            <a:spAutoFit/>
          </a:bodyPr>
          <a:lstStyle/>
          <a:p>
            <a:pPr>
              <a:lnSpc>
                <a:spcPts val="2580"/>
              </a:lnSpc>
            </a:pPr>
            <a:r>
              <a:rPr lang="en-US" sz="2000" spc="40">
                <a:solidFill>
                  <a:srgbClr val="C1FF72"/>
                </a:solidFill>
                <a:latin typeface="Hammersmith One Bold"/>
              </a:rPr>
              <a:t>Plan de ﻿l'image</a:t>
            </a:r>
          </a:p>
        </p:txBody>
      </p:sp>
      <p:sp>
        <p:nvSpPr>
          <p:cNvPr name="AutoShape 6" id="6"/>
          <p:cNvSpPr/>
          <p:nvPr/>
        </p:nvSpPr>
        <p:spPr>
          <a:xfrm rot="-18857">
            <a:off x="5266014" y="6062226"/>
            <a:ext cx="1454901" cy="0"/>
          </a:xfrm>
          <a:prstGeom prst="line">
            <a:avLst/>
          </a:prstGeom>
          <a:ln cap="flat" w="38100">
            <a:solidFill>
              <a:srgbClr val="FF3131"/>
            </a:solidFill>
            <a:prstDash val="solid"/>
            <a:headEnd type="triangle" len="med" w="lg"/>
            <a:tailEnd type="none" len="sm" w="sm"/>
          </a:ln>
        </p:spPr>
      </p:sp>
      <p:sp>
        <p:nvSpPr>
          <p:cNvPr name="AutoShape 7" id="7"/>
          <p:cNvSpPr/>
          <p:nvPr/>
        </p:nvSpPr>
        <p:spPr>
          <a:xfrm rot="-7599">
            <a:off x="4915845" y="4740403"/>
            <a:ext cx="1805061" cy="0"/>
          </a:xfrm>
          <a:prstGeom prst="line">
            <a:avLst/>
          </a:prstGeom>
          <a:ln cap="flat" w="38100">
            <a:solidFill>
              <a:srgbClr val="FF3131"/>
            </a:solidFill>
            <a:prstDash val="solid"/>
            <a:headEnd type="triangle" len="med" w="lg"/>
            <a:tailEnd type="none" len="sm" w="sm"/>
          </a:ln>
        </p:spPr>
      </p:sp>
      <p:sp>
        <p:nvSpPr>
          <p:cNvPr name="TextBox 8" id="8"/>
          <p:cNvSpPr txBox="true"/>
          <p:nvPr/>
        </p:nvSpPr>
        <p:spPr>
          <a:xfrm rot="0">
            <a:off x="6720904" y="4597438"/>
            <a:ext cx="1938655" cy="310515"/>
          </a:xfrm>
          <a:prstGeom prst="rect">
            <a:avLst/>
          </a:prstGeom>
        </p:spPr>
        <p:txBody>
          <a:bodyPr anchor="t" rtlCol="false" tIns="0" lIns="0" bIns="0" rIns="0">
            <a:spAutoFit/>
          </a:bodyPr>
          <a:lstStyle/>
          <a:p>
            <a:pPr>
              <a:lnSpc>
                <a:spcPts val="2580"/>
              </a:lnSpc>
            </a:pPr>
            <a:r>
              <a:rPr lang="en-US" sz="2000" spc="40">
                <a:solidFill>
                  <a:srgbClr val="C1FF72"/>
                </a:solidFill>
                <a:latin typeface="Hammersmith One Bold"/>
              </a:rPr>
              <a:t>Plan du capteur</a:t>
            </a:r>
          </a:p>
        </p:txBody>
      </p:sp>
      <p:sp>
        <p:nvSpPr>
          <p:cNvPr name="TextBox 9" id="9"/>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MODÉLISATION CAMERA CATADIOPTRIQUE</a:t>
            </a:r>
          </a:p>
        </p:txBody>
      </p:sp>
      <p:sp>
        <p:nvSpPr>
          <p:cNvPr name="TextBox 10" id="10"/>
          <p:cNvSpPr txBox="true"/>
          <p:nvPr/>
        </p:nvSpPr>
        <p:spPr>
          <a:xfrm rot="0">
            <a:off x="685800" y="1041951"/>
            <a:ext cx="10820400"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Système de coordonnées dans le cas catadioptrique :</a:t>
            </a:r>
          </a:p>
        </p:txBody>
      </p:sp>
      <p:sp>
        <p:nvSpPr>
          <p:cNvPr name="TextBox 11" id="11"/>
          <p:cNvSpPr txBox="true"/>
          <p:nvPr/>
        </p:nvSpPr>
        <p:spPr>
          <a:xfrm rot="0">
            <a:off x="5974743" y="3696749"/>
            <a:ext cx="4080062" cy="310515"/>
          </a:xfrm>
          <a:prstGeom prst="rect">
            <a:avLst/>
          </a:prstGeom>
        </p:spPr>
        <p:txBody>
          <a:bodyPr anchor="t" rtlCol="false" tIns="0" lIns="0" bIns="0" rIns="0">
            <a:spAutoFit/>
          </a:bodyPr>
          <a:lstStyle/>
          <a:p>
            <a:pPr>
              <a:lnSpc>
                <a:spcPts val="2580"/>
              </a:lnSpc>
            </a:pPr>
            <a:r>
              <a:rPr lang="en-US" sz="2000" spc="40">
                <a:solidFill>
                  <a:srgbClr val="C1FF72"/>
                </a:solidFill>
                <a:latin typeface="Hammersmith One Bold"/>
              </a:rPr>
              <a:t>X</a:t>
            </a:r>
            <a:r>
              <a:rPr lang="en-US" sz="2000" spc="40">
                <a:solidFill>
                  <a:srgbClr val="FFFFFF"/>
                </a:solidFill>
                <a:latin typeface="Hammersmith One Bold"/>
              </a:rPr>
              <a:t> est un point dans l'espace 3D</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15045" t="6543" r="3061" b="0"/>
          <a:stretch>
            <a:fillRect/>
          </a:stretch>
        </p:blipFill>
        <p:spPr>
          <a:xfrm flipH="false" flipV="false" rot="0">
            <a:off x="685800" y="1562016"/>
            <a:ext cx="3438058" cy="5192891"/>
          </a:xfrm>
          <a:prstGeom prst="rect">
            <a:avLst/>
          </a:prstGeom>
        </p:spPr>
      </p:pic>
      <p:sp>
        <p:nvSpPr>
          <p:cNvPr name="TextBox 5" id="5"/>
          <p:cNvSpPr txBox="true"/>
          <p:nvPr/>
        </p:nvSpPr>
        <p:spPr>
          <a:xfrm rot="0">
            <a:off x="1295108" y="6444392"/>
            <a:ext cx="1938655" cy="310515"/>
          </a:xfrm>
          <a:prstGeom prst="rect">
            <a:avLst/>
          </a:prstGeom>
        </p:spPr>
        <p:txBody>
          <a:bodyPr anchor="t" rtlCol="false" tIns="0" lIns="0" bIns="0" rIns="0">
            <a:spAutoFit/>
          </a:bodyPr>
          <a:lstStyle/>
          <a:p>
            <a:pPr>
              <a:lnSpc>
                <a:spcPts val="2580"/>
              </a:lnSpc>
            </a:pPr>
            <a:r>
              <a:rPr lang="en-US" sz="2000" spc="40">
                <a:solidFill>
                  <a:srgbClr val="FD6F18"/>
                </a:solidFill>
                <a:latin typeface="Hammersmith One Bold"/>
              </a:rPr>
              <a:t>Plan de ﻿l'image</a:t>
            </a:r>
          </a:p>
        </p:txBody>
      </p:sp>
      <p:sp>
        <p:nvSpPr>
          <p:cNvPr name="TextBox 6" id="6"/>
          <p:cNvSpPr txBox="true"/>
          <p:nvPr/>
        </p:nvSpPr>
        <p:spPr>
          <a:xfrm rot="0">
            <a:off x="1110272" y="5181416"/>
            <a:ext cx="1938655" cy="310515"/>
          </a:xfrm>
          <a:prstGeom prst="rect">
            <a:avLst/>
          </a:prstGeom>
        </p:spPr>
        <p:txBody>
          <a:bodyPr anchor="t" rtlCol="false" tIns="0" lIns="0" bIns="0" rIns="0">
            <a:spAutoFit/>
          </a:bodyPr>
          <a:lstStyle/>
          <a:p>
            <a:pPr>
              <a:lnSpc>
                <a:spcPts val="2580"/>
              </a:lnSpc>
            </a:pPr>
            <a:r>
              <a:rPr lang="en-US" sz="2000" spc="40">
                <a:solidFill>
                  <a:srgbClr val="FD6F18"/>
                </a:solidFill>
                <a:latin typeface="Hammersmith One Bold"/>
              </a:rPr>
              <a:t>Plan du capteur</a:t>
            </a:r>
          </a:p>
        </p:txBody>
      </p:sp>
      <p:sp>
        <p:nvSpPr>
          <p:cNvPr name="TextBox 7" id="7"/>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MODÉLISATION CAMERA CATADIOPTRIQUE</a:t>
            </a:r>
          </a:p>
        </p:txBody>
      </p:sp>
      <p:sp>
        <p:nvSpPr>
          <p:cNvPr name="TextBox 8" id="8"/>
          <p:cNvSpPr txBox="true"/>
          <p:nvPr/>
        </p:nvSpPr>
        <p:spPr>
          <a:xfrm rot="0">
            <a:off x="685800" y="1041951"/>
            <a:ext cx="10820400"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Système de coordonnées dans le cas catadioptrique :</a:t>
            </a:r>
          </a:p>
        </p:txBody>
      </p:sp>
      <p:sp>
        <p:nvSpPr>
          <p:cNvPr name="TextBox 9" id="9"/>
          <p:cNvSpPr txBox="true"/>
          <p:nvPr/>
        </p:nvSpPr>
        <p:spPr>
          <a:xfrm rot="0">
            <a:off x="4875097" y="3154278"/>
            <a:ext cx="6208733" cy="9582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Le système de plan﻿ du </a:t>
            </a:r>
            <a:r>
              <a:rPr lang="en-US" sz="2000" spc="40">
                <a:solidFill>
                  <a:srgbClr val="C1FF72"/>
                </a:solidFill>
                <a:latin typeface="Hammersmith One Bold"/>
              </a:rPr>
              <a:t>capteu</a:t>
            </a:r>
            <a:r>
              <a:rPr lang="en-US" sz="2000" spc="40">
                <a:solidFill>
                  <a:srgbClr val="C1FF72"/>
                </a:solidFill>
                <a:latin typeface="Hammersmith One Bold"/>
              </a:rPr>
              <a:t>r </a:t>
            </a:r>
            <a:r>
              <a:rPr lang="en-US" sz="2000" spc="40">
                <a:solidFill>
                  <a:srgbClr val="FFFFFF"/>
                </a:solidFill>
                <a:latin typeface="Hammersmith One"/>
              </a:rPr>
              <a:t>et le système de plan ﻿de l'</a:t>
            </a:r>
            <a:r>
              <a:rPr lang="en-US" sz="2000" spc="40">
                <a:solidFill>
                  <a:srgbClr val="C1FF72"/>
                </a:solidFill>
                <a:latin typeface="Hammersmith One"/>
              </a:rPr>
              <a:t>image </a:t>
            </a:r>
            <a:r>
              <a:rPr lang="en-US" sz="2000" spc="40">
                <a:solidFill>
                  <a:srgbClr val="FFFFFF"/>
                </a:solidFill>
                <a:latin typeface="Hammersmith One Bold"/>
              </a:rPr>
              <a:t>sont liés par </a:t>
            </a:r>
            <a:r>
              <a:rPr lang="en-US" sz="2000" spc="40">
                <a:solidFill>
                  <a:srgbClr val="FFFFFF"/>
                </a:solidFill>
                <a:latin typeface="Hammersmith One Bold"/>
              </a:rPr>
              <a:t>une </a:t>
            </a:r>
            <a:r>
              <a:rPr lang="en-US" sz="2000" spc="40">
                <a:solidFill>
                  <a:srgbClr val="FD6F18"/>
                </a:solidFill>
                <a:latin typeface="Hammersmith One Bold"/>
              </a:rPr>
              <a:t>transformation affine </a:t>
            </a:r>
            <a:r>
              <a:rPr lang="en-US" sz="2000" spc="40">
                <a:solidFill>
                  <a:srgbClr val="FFFFFF"/>
                </a:solidFill>
                <a:latin typeface="Hammersmith One Bold"/>
              </a:rPr>
              <a:t>:</a:t>
            </a:r>
          </a:p>
        </p:txBody>
      </p:sp>
      <p:sp>
        <p:nvSpPr>
          <p:cNvPr name="TextBox 10" id="10"/>
          <p:cNvSpPr txBox="true"/>
          <p:nvPr/>
        </p:nvSpPr>
        <p:spPr>
          <a:xfrm rot="0">
            <a:off x="7204919" y="4102968"/>
            <a:ext cx="1549089"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q′= Aq + 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grpSp>
        <p:nvGrpSpPr>
          <p:cNvPr name="Group 4" id="4"/>
          <p:cNvGrpSpPr/>
          <p:nvPr/>
        </p:nvGrpSpPr>
        <p:grpSpPr>
          <a:xfrm rot="0">
            <a:off x="5180624" y="2632435"/>
            <a:ext cx="4186806" cy="1547831"/>
            <a:chOff x="0" y="0"/>
            <a:chExt cx="5582409" cy="2063774"/>
          </a:xfrm>
        </p:grpSpPr>
        <p:sp>
          <p:nvSpPr>
            <p:cNvPr name="TextBox 5" id="5"/>
            <p:cNvSpPr txBox="true"/>
            <p:nvPr/>
          </p:nvSpPr>
          <p:spPr>
            <a:xfrm rot="0">
              <a:off x="0" y="1652929"/>
              <a:ext cx="5582409" cy="410845"/>
            </a:xfrm>
            <a:prstGeom prst="rect">
              <a:avLst/>
            </a:prstGeom>
          </p:spPr>
          <p:txBody>
            <a:bodyPr anchor="t" rtlCol="false" tIns="0" lIns="0" bIns="0" rIns="0">
              <a:spAutoFit/>
            </a:bodyPr>
            <a:lstStyle/>
            <a:p>
              <a:pPr algn="ctr">
                <a:lnSpc>
                  <a:spcPts val="2580"/>
                </a:lnSpc>
              </a:pPr>
              <a:r>
                <a:rPr lang="en-US" sz="2000" spc="40">
                  <a:solidFill>
                    <a:srgbClr val="FFFFFF"/>
                  </a:solidFill>
                  <a:latin typeface="Hammersmith One Bold"/>
                </a:rPr>
                <a:t>L'expression de </a:t>
              </a:r>
              <a:r>
                <a:rPr lang="en-US" sz="2000" spc="40">
                  <a:solidFill>
                    <a:srgbClr val="C1FF72"/>
                  </a:solidFill>
                  <a:latin typeface="Hammersmith One Bold"/>
                </a:rPr>
                <a:t>X</a:t>
              </a:r>
            </a:p>
          </p:txBody>
        </p:sp>
        <p:pic>
          <p:nvPicPr>
            <p:cNvPr name="Picture 6" id="6"/>
            <p:cNvPicPr>
              <a:picLocks noChangeAspect="true"/>
            </p:cNvPicPr>
            <p:nvPr/>
          </p:nvPicPr>
          <p:blipFill>
            <a:blip r:embed="rId4"/>
            <a:srcRect l="7446" t="9343" r="5587" b="18557"/>
            <a:stretch>
              <a:fillRect/>
            </a:stretch>
          </p:blipFill>
          <p:spPr>
            <a:xfrm flipH="false" flipV="false" rot="0">
              <a:off x="0" y="0"/>
              <a:ext cx="3939294" cy="1662454"/>
            </a:xfrm>
            <a:prstGeom prst="rect">
              <a:avLst/>
            </a:prstGeom>
          </p:spPr>
        </p:pic>
        <p:pic>
          <p:nvPicPr>
            <p:cNvPr name="Picture 7" id="7"/>
            <p:cNvPicPr>
              <a:picLocks noChangeAspect="true"/>
            </p:cNvPicPr>
            <p:nvPr/>
          </p:nvPicPr>
          <p:blipFill>
            <a:blip r:embed="rId5"/>
            <a:srcRect l="12217" t="0" r="17980" b="0"/>
            <a:stretch>
              <a:fillRect/>
            </a:stretch>
          </p:blipFill>
          <p:spPr>
            <a:xfrm flipH="false" flipV="false" rot="0">
              <a:off x="4327160" y="433930"/>
              <a:ext cx="1255249" cy="794595"/>
            </a:xfrm>
            <a:prstGeom prst="rect">
              <a:avLst/>
            </a:prstGeom>
          </p:spPr>
        </p:pic>
        <p:pic>
          <p:nvPicPr>
            <p:cNvPr name="Picture 8" id="8"/>
            <p:cNvPicPr>
              <a:picLocks noChangeAspect="true"/>
            </p:cNvPicPr>
            <p:nvPr/>
          </p:nvPicPr>
          <p:blipFill>
            <a:blip r:embed="rId5"/>
            <a:srcRect l="78431" t="0" r="0" b="0"/>
            <a:stretch>
              <a:fillRect/>
            </a:stretch>
          </p:blipFill>
          <p:spPr>
            <a:xfrm flipH="false" flipV="false" rot="0">
              <a:off x="3939294" y="433930"/>
              <a:ext cx="387865" cy="794595"/>
            </a:xfrm>
            <a:prstGeom prst="rect">
              <a:avLst/>
            </a:prstGeom>
          </p:spPr>
        </p:pic>
        <p:pic>
          <p:nvPicPr>
            <p:cNvPr name="Picture 9" id="9"/>
            <p:cNvPicPr>
              <a:picLocks noChangeAspect="true"/>
            </p:cNvPicPr>
            <p:nvPr/>
          </p:nvPicPr>
          <p:blipFill>
            <a:blip r:embed="rId6"/>
            <a:srcRect l="0" t="57438" r="60843" b="31509"/>
            <a:stretch>
              <a:fillRect/>
            </a:stretch>
          </p:blipFill>
          <p:spPr>
            <a:xfrm flipH="false" flipV="false" rot="0">
              <a:off x="3939294" y="0"/>
              <a:ext cx="1643115" cy="470374"/>
            </a:xfrm>
            <a:prstGeom prst="rect">
              <a:avLst/>
            </a:prstGeom>
          </p:spPr>
        </p:pic>
        <p:pic>
          <p:nvPicPr>
            <p:cNvPr name="Picture 10" id="10"/>
            <p:cNvPicPr>
              <a:picLocks noChangeAspect="true"/>
            </p:cNvPicPr>
            <p:nvPr/>
          </p:nvPicPr>
          <p:blipFill>
            <a:blip r:embed="rId6"/>
            <a:srcRect l="0" t="57438" r="60843" b="31509"/>
            <a:stretch>
              <a:fillRect/>
            </a:stretch>
          </p:blipFill>
          <p:spPr>
            <a:xfrm flipH="false" flipV="false" rot="0">
              <a:off x="3939294" y="1192080"/>
              <a:ext cx="1643115" cy="470374"/>
            </a:xfrm>
            <a:prstGeom prst="rect">
              <a:avLst/>
            </a:prstGeom>
          </p:spPr>
        </p:pic>
      </p:grpSp>
      <p:sp>
        <p:nvSpPr>
          <p:cNvPr name="TextBox 11" id="11"/>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MODÉLISATION CAMERA CATADIOPTRIQUE</a:t>
            </a:r>
          </a:p>
        </p:txBody>
      </p:sp>
      <p:sp>
        <p:nvSpPr>
          <p:cNvPr name="TextBox 12" id="12"/>
          <p:cNvSpPr txBox="true"/>
          <p:nvPr/>
        </p:nvSpPr>
        <p:spPr>
          <a:xfrm rot="0">
            <a:off x="4473265" y="2066485"/>
            <a:ext cx="4080062" cy="310515"/>
          </a:xfrm>
          <a:prstGeom prst="rect">
            <a:avLst/>
          </a:prstGeom>
        </p:spPr>
        <p:txBody>
          <a:bodyPr anchor="t" rtlCol="false" tIns="0" lIns="0" bIns="0" rIns="0">
            <a:spAutoFit/>
          </a:bodyPr>
          <a:lstStyle/>
          <a:p>
            <a:pPr>
              <a:lnSpc>
                <a:spcPts val="2580"/>
              </a:lnSpc>
            </a:pPr>
            <a:r>
              <a:rPr lang="en-US" sz="2000" spc="40">
                <a:solidFill>
                  <a:srgbClr val="C1FF72"/>
                </a:solidFill>
                <a:latin typeface="Hammersmith One Bold"/>
              </a:rPr>
              <a:t>X</a:t>
            </a:r>
            <a:r>
              <a:rPr lang="en-US" sz="2000" spc="40">
                <a:solidFill>
                  <a:srgbClr val="FFFFFF"/>
                </a:solidFill>
                <a:latin typeface="Hammersmith One Bold"/>
              </a:rPr>
              <a:t> est un point dans l'espace 3D</a:t>
            </a:r>
          </a:p>
        </p:txBody>
      </p:sp>
      <p:sp>
        <p:nvSpPr>
          <p:cNvPr name="TextBox 13" id="13"/>
          <p:cNvSpPr txBox="true"/>
          <p:nvPr/>
        </p:nvSpPr>
        <p:spPr>
          <a:xfrm rot="0">
            <a:off x="685800" y="1041951"/>
            <a:ext cx="10820400"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Système de coordonnées dans le cas catadioptrique :</a:t>
            </a:r>
          </a:p>
        </p:txBody>
      </p:sp>
      <p:sp>
        <p:nvSpPr>
          <p:cNvPr name="TextBox 14" id="14"/>
          <p:cNvSpPr txBox="true"/>
          <p:nvPr/>
        </p:nvSpPr>
        <p:spPr>
          <a:xfrm rot="0">
            <a:off x="4473265" y="4380290"/>
            <a:ext cx="5789134" cy="310515"/>
          </a:xfrm>
          <a:prstGeom prst="rect">
            <a:avLst/>
          </a:prstGeom>
        </p:spPr>
        <p:txBody>
          <a:bodyPr anchor="t" rtlCol="false" tIns="0" lIns="0" bIns="0" rIns="0">
            <a:spAutoFit/>
          </a:bodyPr>
          <a:lstStyle/>
          <a:p>
            <a:pPr algn="ctr">
              <a:lnSpc>
                <a:spcPts val="2580"/>
              </a:lnSpc>
            </a:pPr>
            <a:r>
              <a:rPr lang="en-US" sz="2000" spc="40">
                <a:solidFill>
                  <a:srgbClr val="FFFFFF"/>
                </a:solidFill>
                <a:latin typeface="Hammersmith One Bold"/>
              </a:rPr>
              <a:t>la fonction </a:t>
            </a:r>
            <a:r>
              <a:rPr lang="en-US" sz="2000" spc="40">
                <a:solidFill>
                  <a:srgbClr val="C1FF72"/>
                </a:solidFill>
                <a:latin typeface="Hammersmith One Bold"/>
              </a:rPr>
              <a:t>f</a:t>
            </a:r>
            <a:r>
              <a:rPr lang="en-US" sz="2000" spc="40">
                <a:solidFill>
                  <a:srgbClr val="FFFFFF"/>
                </a:solidFill>
                <a:latin typeface="Hammersmith One Bold"/>
              </a:rPr>
              <a:t> dépend de</a:t>
            </a:r>
            <a:r>
              <a:rPr lang="en-US" sz="2000" spc="40">
                <a:solidFill>
                  <a:srgbClr val="FD6F18"/>
                </a:solidFill>
                <a:latin typeface="Hammersmith One Bold"/>
              </a:rPr>
              <a:t> </a:t>
            </a:r>
            <a:r>
              <a:rPr lang="en-US" sz="2000" spc="40">
                <a:solidFill>
                  <a:srgbClr val="C1FF72"/>
                </a:solidFill>
                <a:latin typeface="Hammersmith One Bold"/>
              </a:rPr>
              <a:t>u</a:t>
            </a:r>
            <a:r>
              <a:rPr lang="en-US" sz="2000" spc="40">
                <a:solidFill>
                  <a:srgbClr val="FFFFFF"/>
                </a:solidFill>
                <a:latin typeface="Hammersmith One Bold"/>
              </a:rPr>
              <a:t> et </a:t>
            </a:r>
            <a:r>
              <a:rPr lang="en-US" sz="2000" spc="40">
                <a:solidFill>
                  <a:srgbClr val="C1FF72"/>
                </a:solidFill>
                <a:latin typeface="Hammersmith One Bold"/>
              </a:rPr>
              <a:t>v</a:t>
            </a:r>
            <a:r>
              <a:rPr lang="en-US" sz="2000" spc="40">
                <a:solidFill>
                  <a:srgbClr val="FFFFFF"/>
                </a:solidFill>
                <a:latin typeface="Hammersmith One Bold"/>
              </a:rPr>
              <a:t> à travers de </a:t>
            </a:r>
            <a:r>
              <a:rPr lang="en-US" sz="2000" spc="40">
                <a:solidFill>
                  <a:srgbClr val="C1FF72"/>
                </a:solidFill>
                <a:latin typeface="Hammersmith One Bold"/>
              </a:rPr>
              <a:t>ρ</a:t>
            </a:r>
            <a:r>
              <a:rPr lang="en-US" sz="2000" spc="40">
                <a:solidFill>
                  <a:srgbClr val="FFFFFF"/>
                </a:solidFill>
                <a:latin typeface="Hammersmith One Bold"/>
              </a:rPr>
              <a:t> :</a:t>
            </a:r>
          </a:p>
        </p:txBody>
      </p:sp>
      <p:grpSp>
        <p:nvGrpSpPr>
          <p:cNvPr name="Group 15" id="15"/>
          <p:cNvGrpSpPr/>
          <p:nvPr/>
        </p:nvGrpSpPr>
        <p:grpSpPr>
          <a:xfrm rot="0">
            <a:off x="6230283" y="4947980"/>
            <a:ext cx="2541953" cy="637642"/>
            <a:chOff x="0" y="0"/>
            <a:chExt cx="3389270" cy="850190"/>
          </a:xfrm>
        </p:grpSpPr>
        <p:pic>
          <p:nvPicPr>
            <p:cNvPr name="Picture 16" id="16"/>
            <p:cNvPicPr>
              <a:picLocks noChangeAspect="true"/>
            </p:cNvPicPr>
            <p:nvPr/>
          </p:nvPicPr>
          <p:blipFill>
            <a:blip r:embed="rId7"/>
            <a:srcRect l="8914" t="19843" r="3430" b="15987"/>
            <a:stretch>
              <a:fillRect/>
            </a:stretch>
          </p:blipFill>
          <p:spPr>
            <a:xfrm flipH="false" flipV="false" rot="0">
              <a:off x="0" y="0"/>
              <a:ext cx="3389270" cy="850190"/>
            </a:xfrm>
            <a:prstGeom prst="rect">
              <a:avLst/>
            </a:prstGeom>
          </p:spPr>
        </p:pic>
        <p:pic>
          <p:nvPicPr>
            <p:cNvPr name="Picture 17" id="17"/>
            <p:cNvPicPr>
              <a:picLocks noChangeAspect="true"/>
            </p:cNvPicPr>
            <p:nvPr/>
          </p:nvPicPr>
          <p:blipFill>
            <a:blip r:embed="rId7"/>
            <a:srcRect l="8914" t="19843" r="82279" b="64451"/>
            <a:stretch>
              <a:fillRect/>
            </a:stretch>
          </p:blipFill>
          <p:spPr>
            <a:xfrm flipH="false" flipV="false" rot="0">
              <a:off x="3171397" y="511439"/>
              <a:ext cx="217874" cy="133136"/>
            </a:xfrm>
            <a:prstGeom prst="rect">
              <a:avLst/>
            </a:prstGeom>
          </p:spPr>
        </p:pic>
        <p:pic>
          <p:nvPicPr>
            <p:cNvPr name="Picture 18" id="18"/>
            <p:cNvPicPr>
              <a:picLocks noChangeAspect="true"/>
            </p:cNvPicPr>
            <p:nvPr/>
          </p:nvPicPr>
          <p:blipFill>
            <a:blip r:embed="rId7"/>
            <a:srcRect l="8914" t="19843" r="82279" b="64451"/>
            <a:stretch>
              <a:fillRect/>
            </a:stretch>
          </p:blipFill>
          <p:spPr>
            <a:xfrm flipH="false" flipV="false" rot="0">
              <a:off x="3171397" y="595844"/>
              <a:ext cx="217874" cy="133136"/>
            </a:xfrm>
            <a:prstGeom prst="rect">
              <a:avLst/>
            </a:prstGeom>
          </p:spPr>
        </p:pic>
      </p:grpSp>
      <p:pic>
        <p:nvPicPr>
          <p:cNvPr name="Picture 19" id="19"/>
          <p:cNvPicPr>
            <a:picLocks noChangeAspect="true"/>
          </p:cNvPicPr>
          <p:nvPr/>
        </p:nvPicPr>
        <p:blipFill>
          <a:blip r:embed="rId6"/>
          <a:srcRect l="0" t="0" r="0" b="0"/>
          <a:stretch>
            <a:fillRect/>
          </a:stretch>
        </p:blipFill>
        <p:spPr>
          <a:xfrm flipH="false" flipV="false" rot="0">
            <a:off x="685800" y="2005904"/>
            <a:ext cx="3598898" cy="3649826"/>
          </a:xfrm>
          <a:prstGeom prst="rect">
            <a:avLst/>
          </a:prstGeom>
        </p:spPr>
      </p:pic>
      <p:sp>
        <p:nvSpPr>
          <p:cNvPr name="TextBox 20" id="20"/>
          <p:cNvSpPr txBox="true"/>
          <p:nvPr/>
        </p:nvSpPr>
        <p:spPr>
          <a:xfrm rot="0">
            <a:off x="1515922" y="5345215"/>
            <a:ext cx="1938655" cy="310515"/>
          </a:xfrm>
          <a:prstGeom prst="rect">
            <a:avLst/>
          </a:prstGeom>
        </p:spPr>
        <p:txBody>
          <a:bodyPr anchor="t" rtlCol="false" tIns="0" lIns="0" bIns="0" rIns="0">
            <a:spAutoFit/>
          </a:bodyPr>
          <a:lstStyle/>
          <a:p>
            <a:pPr>
              <a:lnSpc>
                <a:spcPts val="2580"/>
              </a:lnSpc>
            </a:pPr>
            <a:r>
              <a:rPr lang="en-US" sz="2000" spc="40">
                <a:solidFill>
                  <a:srgbClr val="FD6F18"/>
                </a:solidFill>
                <a:latin typeface="Hammersmith One Bold"/>
              </a:rPr>
              <a:t>Plan de ﻿l'image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4802547" y="3379255"/>
            <a:ext cx="6481960" cy="730904"/>
          </a:xfrm>
          <a:prstGeom prst="rect">
            <a:avLst/>
          </a:prstGeom>
        </p:spPr>
      </p:pic>
      <p:sp>
        <p:nvSpPr>
          <p:cNvPr name="TextBox 5" id="5"/>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MODÉLISATION CAMERA CATADIOPTRIQUE</a:t>
            </a:r>
          </a:p>
        </p:txBody>
      </p:sp>
      <p:sp>
        <p:nvSpPr>
          <p:cNvPr name="TextBox 6" id="6"/>
          <p:cNvSpPr txBox="true"/>
          <p:nvPr/>
        </p:nvSpPr>
        <p:spPr>
          <a:xfrm rot="0">
            <a:off x="685800" y="1041951"/>
            <a:ext cx="10820400"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Système de coordonnées dans le cas catadioptrique :</a:t>
            </a:r>
          </a:p>
        </p:txBody>
      </p:sp>
      <p:sp>
        <p:nvSpPr>
          <p:cNvPr name="TextBox 7" id="7"/>
          <p:cNvSpPr txBox="true"/>
          <p:nvPr/>
        </p:nvSpPr>
        <p:spPr>
          <a:xfrm rot="0">
            <a:off x="4534205" y="3009773"/>
            <a:ext cx="6750303"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 la forme polynomiale de </a:t>
            </a:r>
            <a:r>
              <a:rPr lang="en-US" sz="2000" spc="40">
                <a:solidFill>
                  <a:srgbClr val="FD6F18"/>
                </a:solidFill>
                <a:latin typeface="Hammersmith One Bold"/>
              </a:rPr>
              <a:t>f</a:t>
            </a:r>
            <a:r>
              <a:rPr lang="en-US" sz="2000" spc="40">
                <a:solidFill>
                  <a:srgbClr val="FFFFFF"/>
                </a:solidFill>
                <a:latin typeface="Hammersmith One Bold"/>
              </a:rPr>
              <a:t> :</a:t>
            </a:r>
          </a:p>
        </p:txBody>
      </p:sp>
      <p:pic>
        <p:nvPicPr>
          <p:cNvPr name="Picture 8" id="8"/>
          <p:cNvPicPr>
            <a:picLocks noChangeAspect="true"/>
          </p:cNvPicPr>
          <p:nvPr/>
        </p:nvPicPr>
        <p:blipFill>
          <a:blip r:embed="rId5"/>
          <a:srcRect l="0" t="0" r="0" b="0"/>
          <a:stretch>
            <a:fillRect/>
          </a:stretch>
        </p:blipFill>
        <p:spPr>
          <a:xfrm flipH="false" flipV="false" rot="0">
            <a:off x="685800" y="2005904"/>
            <a:ext cx="3598898" cy="3649826"/>
          </a:xfrm>
          <a:prstGeom prst="rect">
            <a:avLst/>
          </a:prstGeom>
        </p:spPr>
      </p:pic>
      <p:sp>
        <p:nvSpPr>
          <p:cNvPr name="TextBox 9" id="9"/>
          <p:cNvSpPr txBox="true"/>
          <p:nvPr/>
        </p:nvSpPr>
        <p:spPr>
          <a:xfrm rot="0">
            <a:off x="1515922" y="5345215"/>
            <a:ext cx="1938655" cy="310515"/>
          </a:xfrm>
          <a:prstGeom prst="rect">
            <a:avLst/>
          </a:prstGeom>
        </p:spPr>
        <p:txBody>
          <a:bodyPr anchor="t" rtlCol="false" tIns="0" lIns="0" bIns="0" rIns="0">
            <a:spAutoFit/>
          </a:bodyPr>
          <a:lstStyle/>
          <a:p>
            <a:pPr>
              <a:lnSpc>
                <a:spcPts val="2580"/>
              </a:lnSpc>
            </a:pPr>
            <a:r>
              <a:rPr lang="en-US" sz="2000" spc="40">
                <a:solidFill>
                  <a:srgbClr val="FD6F18"/>
                </a:solidFill>
                <a:latin typeface="Hammersmith One Bold"/>
              </a:rPr>
              <a:t>Plan de ﻿l'image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685800" y="2005904"/>
            <a:ext cx="3598898" cy="3649826"/>
          </a:xfrm>
          <a:prstGeom prst="rect">
            <a:avLst/>
          </a:prstGeom>
        </p:spPr>
      </p:pic>
      <p:pic>
        <p:nvPicPr>
          <p:cNvPr name="Picture 5" id="5"/>
          <p:cNvPicPr>
            <a:picLocks noChangeAspect="true"/>
          </p:cNvPicPr>
          <p:nvPr/>
        </p:nvPicPr>
        <p:blipFill>
          <a:blip r:embed="rId5"/>
          <a:srcRect l="2586" t="4514" r="1075" b="9017"/>
          <a:stretch>
            <a:fillRect/>
          </a:stretch>
        </p:blipFill>
        <p:spPr>
          <a:xfrm flipH="false" flipV="false" rot="0">
            <a:off x="5093544" y="4951033"/>
            <a:ext cx="4585605" cy="1221167"/>
          </a:xfrm>
          <a:prstGeom prst="rect">
            <a:avLst/>
          </a:prstGeom>
        </p:spPr>
      </p:pic>
      <p:grpSp>
        <p:nvGrpSpPr>
          <p:cNvPr name="Group 6" id="6"/>
          <p:cNvGrpSpPr/>
          <p:nvPr/>
        </p:nvGrpSpPr>
        <p:grpSpPr>
          <a:xfrm rot="0">
            <a:off x="8650449" y="2893633"/>
            <a:ext cx="2855751" cy="895350"/>
            <a:chOff x="0" y="0"/>
            <a:chExt cx="1128198" cy="353719"/>
          </a:xfrm>
        </p:grpSpPr>
        <p:sp>
          <p:nvSpPr>
            <p:cNvPr name="Freeform 7" id="7"/>
            <p:cNvSpPr/>
            <p:nvPr/>
          </p:nvSpPr>
          <p:spPr>
            <a:xfrm>
              <a:off x="0" y="0"/>
              <a:ext cx="1128198" cy="353719"/>
            </a:xfrm>
            <a:custGeom>
              <a:avLst/>
              <a:gdLst/>
              <a:ahLst/>
              <a:cxnLst/>
              <a:rect r="r" b="b" t="t" l="l"/>
              <a:pathLst>
                <a:path h="353719" w="1128198">
                  <a:moveTo>
                    <a:pt x="18977" y="0"/>
                  </a:moveTo>
                  <a:lnTo>
                    <a:pt x="1109221" y="0"/>
                  </a:lnTo>
                  <a:cubicBezTo>
                    <a:pt x="1119702" y="0"/>
                    <a:pt x="1128198" y="8496"/>
                    <a:pt x="1128198" y="18977"/>
                  </a:cubicBezTo>
                  <a:lnTo>
                    <a:pt x="1128198" y="334742"/>
                  </a:lnTo>
                  <a:cubicBezTo>
                    <a:pt x="1128198" y="345222"/>
                    <a:pt x="1119702" y="353719"/>
                    <a:pt x="1109221" y="353719"/>
                  </a:cubicBezTo>
                  <a:lnTo>
                    <a:pt x="18977" y="353719"/>
                  </a:lnTo>
                  <a:cubicBezTo>
                    <a:pt x="8496" y="353719"/>
                    <a:pt x="0" y="345222"/>
                    <a:pt x="0" y="334742"/>
                  </a:cubicBezTo>
                  <a:lnTo>
                    <a:pt x="0" y="18977"/>
                  </a:lnTo>
                  <a:cubicBezTo>
                    <a:pt x="0" y="8496"/>
                    <a:pt x="8496" y="0"/>
                    <a:pt x="18977" y="0"/>
                  </a:cubicBezTo>
                  <a:close/>
                </a:path>
              </a:pathLst>
            </a:custGeom>
            <a:solidFill>
              <a:srgbClr val="000000">
                <a:alpha val="0"/>
              </a:srgbClr>
            </a:solidFill>
            <a:ln w="19050">
              <a:solidFill>
                <a:srgbClr val="FFFFFF"/>
              </a:solidFill>
            </a:ln>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1819"/>
                </a:lnSpc>
              </a:pPr>
            </a:p>
          </p:txBody>
        </p:sp>
      </p:grpSp>
      <p:sp>
        <p:nvSpPr>
          <p:cNvPr name="TextBox 9" id="9"/>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MODÉLISATION CAMERA CATADIOPTRIQUE</a:t>
            </a:r>
          </a:p>
        </p:txBody>
      </p:sp>
      <p:sp>
        <p:nvSpPr>
          <p:cNvPr name="TextBox 10" id="10"/>
          <p:cNvSpPr txBox="true"/>
          <p:nvPr/>
        </p:nvSpPr>
        <p:spPr>
          <a:xfrm rot="0">
            <a:off x="685800" y="1041951"/>
            <a:ext cx="10820400"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Système de coordonnées dans le cas catadioptrique :</a:t>
            </a:r>
          </a:p>
        </p:txBody>
      </p:sp>
      <p:sp>
        <p:nvSpPr>
          <p:cNvPr name="TextBox 11" id="11"/>
          <p:cNvSpPr txBox="true"/>
          <p:nvPr/>
        </p:nvSpPr>
        <p:spPr>
          <a:xfrm rot="0">
            <a:off x="4707009" y="1996379"/>
            <a:ext cx="6208733" cy="63436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Tel que la relation entre un point de pixel </a:t>
            </a:r>
            <a:r>
              <a:rPr lang="en-US" sz="2000" spc="40">
                <a:solidFill>
                  <a:srgbClr val="FD6F18"/>
                </a:solidFill>
                <a:latin typeface="Hammersmith One Bold"/>
              </a:rPr>
              <a:t>q</a:t>
            </a:r>
            <a:r>
              <a:rPr lang="en-US" sz="2000" spc="40">
                <a:solidFill>
                  <a:srgbClr val="FFFFFF"/>
                </a:solidFill>
                <a:latin typeface="Hammersmith One Bold"/>
              </a:rPr>
              <a:t> et un point de scène </a:t>
            </a:r>
            <a:r>
              <a:rPr lang="en-US" sz="2000" spc="40">
                <a:solidFill>
                  <a:srgbClr val="FD6F18"/>
                </a:solidFill>
                <a:latin typeface="Hammersmith One Bold"/>
              </a:rPr>
              <a:t>X</a:t>
            </a:r>
            <a:r>
              <a:rPr lang="en-US" sz="2000" spc="40">
                <a:solidFill>
                  <a:srgbClr val="FFFFFF"/>
                </a:solidFill>
                <a:latin typeface="Hammersmith One Bold"/>
              </a:rPr>
              <a:t> est :</a:t>
            </a:r>
          </a:p>
        </p:txBody>
      </p:sp>
      <p:sp>
        <p:nvSpPr>
          <p:cNvPr name="TextBox 12" id="12"/>
          <p:cNvSpPr txBox="true"/>
          <p:nvPr/>
        </p:nvSpPr>
        <p:spPr>
          <a:xfrm rot="0">
            <a:off x="5827059" y="2830768"/>
            <a:ext cx="4200428" cy="9582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λ.p = λ.g(q′) </a:t>
            </a:r>
          </a:p>
          <a:p>
            <a:pPr>
              <a:lnSpc>
                <a:spcPts val="2580"/>
              </a:lnSpc>
            </a:pPr>
            <a:r>
              <a:rPr lang="en-US" sz="2000" spc="40">
                <a:solidFill>
                  <a:srgbClr val="FFFFFF"/>
                </a:solidFill>
                <a:latin typeface="Hammersmith One Bold"/>
              </a:rPr>
              <a:t>     </a:t>
            </a:r>
            <a:r>
              <a:rPr lang="en-US" sz="2000" spc="40">
                <a:solidFill>
                  <a:srgbClr val="FFFFFF"/>
                </a:solidFill>
                <a:latin typeface="Hammersmith One Bold"/>
              </a:rPr>
              <a:t>= λ.g(A</a:t>
            </a:r>
            <a:r>
              <a:rPr lang="en-US" sz="2000" spc="40">
                <a:solidFill>
                  <a:srgbClr val="FD6F18"/>
                </a:solidFill>
                <a:latin typeface="Hammersmith One Bold"/>
              </a:rPr>
              <a:t>q</a:t>
            </a:r>
            <a:r>
              <a:rPr lang="en-US" sz="2000" spc="40">
                <a:solidFill>
                  <a:srgbClr val="FFFFFF"/>
                </a:solidFill>
                <a:latin typeface="Hammersmith One Bold"/>
              </a:rPr>
              <a:t> + t) </a:t>
            </a:r>
          </a:p>
          <a:p>
            <a:pPr>
              <a:lnSpc>
                <a:spcPts val="2580"/>
              </a:lnSpc>
            </a:pPr>
            <a:r>
              <a:rPr lang="en-US" sz="2000" spc="40">
                <a:solidFill>
                  <a:srgbClr val="FFFFFF"/>
                </a:solidFill>
                <a:latin typeface="Hammersmith One Bold"/>
              </a:rPr>
              <a:t>     </a:t>
            </a:r>
            <a:r>
              <a:rPr lang="en-US" sz="2000" spc="40">
                <a:solidFill>
                  <a:srgbClr val="FFFFFF"/>
                </a:solidFill>
                <a:latin typeface="Hammersmith One Bold"/>
              </a:rPr>
              <a:t>= </a:t>
            </a:r>
            <a:r>
              <a:rPr lang="en-US" sz="2000" spc="40">
                <a:solidFill>
                  <a:srgbClr val="C1FF72"/>
                </a:solidFill>
                <a:latin typeface="Hammersmith One Bold"/>
              </a:rPr>
              <a:t>P</a:t>
            </a:r>
            <a:r>
              <a:rPr lang="en-US" sz="2000" spc="40">
                <a:solidFill>
                  <a:srgbClr val="FFFFFF"/>
                </a:solidFill>
                <a:latin typeface="Hammersmith One Bold"/>
              </a:rPr>
              <a:t>.</a:t>
            </a:r>
            <a:r>
              <a:rPr lang="en-US" sz="2000" spc="40">
                <a:solidFill>
                  <a:srgbClr val="FD6F18"/>
                </a:solidFill>
                <a:latin typeface="Hammersmith One Bold"/>
              </a:rPr>
              <a:t>X</a:t>
            </a:r>
          </a:p>
        </p:txBody>
      </p:sp>
      <p:sp>
        <p:nvSpPr>
          <p:cNvPr name="TextBox 13" id="13"/>
          <p:cNvSpPr txBox="true"/>
          <p:nvPr/>
        </p:nvSpPr>
        <p:spPr>
          <a:xfrm rot="0">
            <a:off x="8740663" y="2992693"/>
            <a:ext cx="2765537" cy="63436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avec</a:t>
            </a:r>
            <a:r>
              <a:rPr lang="en-US" sz="2000" spc="40">
                <a:solidFill>
                  <a:srgbClr val="FD6F18"/>
                </a:solidFill>
                <a:latin typeface="Hammersmith One Bold"/>
              </a:rPr>
              <a:t> </a:t>
            </a:r>
            <a:r>
              <a:rPr lang="en-US" sz="2000" spc="40">
                <a:solidFill>
                  <a:srgbClr val="C1FF72"/>
                </a:solidFill>
                <a:latin typeface="Hammersmith One Bold"/>
              </a:rPr>
              <a:t>P</a:t>
            </a:r>
            <a:r>
              <a:rPr lang="en-US" sz="2000" spc="40">
                <a:solidFill>
                  <a:srgbClr val="FFFFFF"/>
                </a:solidFill>
                <a:latin typeface="Hammersmith One Bold"/>
              </a:rPr>
              <a:t>=K[R T]</a:t>
            </a:r>
            <a:r>
              <a:rPr lang="en-US" sz="2000" spc="40">
                <a:solidFill>
                  <a:srgbClr val="FD6F18"/>
                </a:solidFill>
                <a:latin typeface="Hammersmith One Bold"/>
              </a:rPr>
              <a:t> </a:t>
            </a:r>
            <a:r>
              <a:rPr lang="en-US" sz="2000" spc="40">
                <a:solidFill>
                  <a:srgbClr val="FFFFFF"/>
                </a:solidFill>
                <a:latin typeface="Hammersmith One Bold"/>
              </a:rPr>
              <a:t>est </a:t>
            </a:r>
            <a:r>
              <a:rPr lang="en-US" sz="2000" spc="40">
                <a:solidFill>
                  <a:srgbClr val="C1FF72"/>
                </a:solidFill>
                <a:latin typeface="Hammersmith One Bold"/>
              </a:rPr>
              <a:t>la matrice de projection</a:t>
            </a:r>
          </a:p>
        </p:txBody>
      </p:sp>
      <p:sp>
        <p:nvSpPr>
          <p:cNvPr name="TextBox 14" id="14"/>
          <p:cNvSpPr txBox="true"/>
          <p:nvPr/>
        </p:nvSpPr>
        <p:spPr>
          <a:xfrm rot="0">
            <a:off x="1515922" y="5345215"/>
            <a:ext cx="1938655" cy="310515"/>
          </a:xfrm>
          <a:prstGeom prst="rect">
            <a:avLst/>
          </a:prstGeom>
        </p:spPr>
        <p:txBody>
          <a:bodyPr anchor="t" rtlCol="false" tIns="0" lIns="0" bIns="0" rIns="0">
            <a:spAutoFit/>
          </a:bodyPr>
          <a:lstStyle/>
          <a:p>
            <a:pPr>
              <a:lnSpc>
                <a:spcPts val="2580"/>
              </a:lnSpc>
            </a:pPr>
            <a:r>
              <a:rPr lang="en-US" sz="2000" spc="40">
                <a:solidFill>
                  <a:srgbClr val="FD6F18"/>
                </a:solidFill>
                <a:latin typeface="Hammersmith One Bold"/>
              </a:rPr>
              <a:t>Plan de ﻿l'image</a:t>
            </a:r>
          </a:p>
        </p:txBody>
      </p:sp>
      <p:sp>
        <p:nvSpPr>
          <p:cNvPr name="TextBox 15" id="15"/>
          <p:cNvSpPr txBox="true"/>
          <p:nvPr/>
        </p:nvSpPr>
        <p:spPr>
          <a:xfrm rot="0">
            <a:off x="4707009" y="4640518"/>
            <a:ext cx="6208733"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Donc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0" t="1960" r="0" b="13320"/>
          <a:stretch>
            <a:fillRect/>
          </a:stretch>
        </p:blipFill>
        <p:spPr>
          <a:xfrm flipH="false" flipV="false" rot="0">
            <a:off x="3752026" y="3194279"/>
            <a:ext cx="8354249" cy="3520846"/>
          </a:xfrm>
          <a:prstGeom prst="rect">
            <a:avLst/>
          </a:prstGeom>
        </p:spPr>
      </p:pic>
      <p:sp>
        <p:nvSpPr>
          <p:cNvPr name="TextBox 5" id="5"/>
          <p:cNvSpPr txBox="true"/>
          <p:nvPr/>
        </p:nvSpPr>
        <p:spPr>
          <a:xfrm rot="0">
            <a:off x="-125593" y="1288578"/>
            <a:ext cx="12192000" cy="2371725"/>
          </a:xfrm>
          <a:prstGeom prst="rect">
            <a:avLst/>
          </a:prstGeom>
        </p:spPr>
        <p:txBody>
          <a:bodyPr anchor="t" rtlCol="false" tIns="0" lIns="0" bIns="0" rIns="0">
            <a:spAutoFit/>
          </a:bodyPr>
          <a:lstStyle/>
          <a:p>
            <a:pPr marL="431801" indent="-215900" lvl="1">
              <a:lnSpc>
                <a:spcPts val="4800"/>
              </a:lnSpc>
              <a:buFont typeface="Arial"/>
              <a:buChar char="•"/>
            </a:pPr>
            <a:r>
              <a:rPr lang="en-US" sz="2000" spc="68">
                <a:solidFill>
                  <a:srgbClr val="FFFFFF"/>
                </a:solidFill>
                <a:latin typeface="Open Sans Extra Bold"/>
              </a:rPr>
              <a:t>LA CALIBRATION DE CAMÉRA EST LE PROCESSUS DE DÉTERMINATION DES PARAMÈTRES INTRINSÈQUES ET EXTRINSÈQUES D'UNE CAMÉRA, QUI SONT NÉCESSAIRES POUR TRANSFORMER LES COORDONNÉES 3D D'UN OBJET DANS L'ESPACE EN COORDONNÉES 2D SUR UNE IMAGE</a:t>
            </a:r>
          </a:p>
        </p:txBody>
      </p:sp>
      <p:sp>
        <p:nvSpPr>
          <p:cNvPr name="TextBox 6" id="6"/>
          <p:cNvSpPr txBox="true"/>
          <p:nvPr/>
        </p:nvSpPr>
        <p:spPr>
          <a:xfrm rot="0">
            <a:off x="3851832" y="454088"/>
            <a:ext cx="4488337"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INTRODUCTION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sp>
        <p:nvSpPr>
          <p:cNvPr name="TextBox 4" id="4"/>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MODÉLISATION CAMERA CATADIOPTRIQUE</a:t>
            </a:r>
          </a:p>
        </p:txBody>
      </p:sp>
      <p:sp>
        <p:nvSpPr>
          <p:cNvPr name="TextBox 5" id="5"/>
          <p:cNvSpPr txBox="true"/>
          <p:nvPr/>
        </p:nvSpPr>
        <p:spPr>
          <a:xfrm rot="0">
            <a:off x="685800" y="1056338"/>
            <a:ext cx="3147082" cy="355854"/>
          </a:xfrm>
          <a:prstGeom prst="rect">
            <a:avLst/>
          </a:prstGeom>
        </p:spPr>
        <p:txBody>
          <a:bodyPr anchor="t" rtlCol="false" tIns="0" lIns="0" bIns="0" rIns="0">
            <a:spAutoFit/>
          </a:bodyPr>
          <a:lstStyle/>
          <a:p>
            <a:pPr algn="ctr">
              <a:lnSpc>
                <a:spcPts val="2837"/>
              </a:lnSpc>
            </a:pPr>
            <a:r>
              <a:rPr lang="en-US" sz="2199" spc="43">
                <a:solidFill>
                  <a:srgbClr val="C1FF72"/>
                </a:solidFill>
                <a:latin typeface="Hammersmith One Bold"/>
              </a:rPr>
              <a:t>Étalonnage de caméra</a:t>
            </a:r>
          </a:p>
        </p:txBody>
      </p:sp>
      <p:sp>
        <p:nvSpPr>
          <p:cNvPr name="TextBox 6" id="6"/>
          <p:cNvSpPr txBox="true"/>
          <p:nvPr/>
        </p:nvSpPr>
        <p:spPr>
          <a:xfrm rot="0">
            <a:off x="685800" y="4669385"/>
            <a:ext cx="10820400" cy="63436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Les coefficients</a:t>
            </a:r>
            <a:r>
              <a:rPr lang="en-US" sz="2000" spc="40">
                <a:solidFill>
                  <a:srgbClr val="FD6F18"/>
                </a:solidFill>
                <a:latin typeface="Hammersmith One Bold"/>
              </a:rPr>
              <a:t> ai</a:t>
            </a:r>
            <a:r>
              <a:rPr lang="en-US" sz="2000" spc="40">
                <a:solidFill>
                  <a:srgbClr val="C1FF72"/>
                </a:solidFill>
                <a:latin typeface="Hammersmith One Bold"/>
              </a:rPr>
              <a:t> i = 0, 1, 2, ..., n</a:t>
            </a:r>
            <a:r>
              <a:rPr lang="en-US" sz="2000" spc="40">
                <a:solidFill>
                  <a:srgbClr val="FFFFFF"/>
                </a:solidFill>
                <a:latin typeface="Hammersmith One Bold"/>
              </a:rPr>
              <a:t> et </a:t>
            </a:r>
            <a:r>
              <a:rPr lang="en-US" sz="2000" spc="40">
                <a:solidFill>
                  <a:srgbClr val="FD6F18"/>
                </a:solidFill>
                <a:latin typeface="Hammersmith One Bold"/>
              </a:rPr>
              <a:t>A</a:t>
            </a:r>
            <a:r>
              <a:rPr lang="en-US" sz="2000" spc="40">
                <a:solidFill>
                  <a:srgbClr val="FFFFFF"/>
                </a:solidFill>
                <a:latin typeface="Hammersmith One Bold"/>
              </a:rPr>
              <a:t> et </a:t>
            </a:r>
            <a:r>
              <a:rPr lang="en-US" sz="2000" spc="40">
                <a:solidFill>
                  <a:srgbClr val="FD6F18"/>
                </a:solidFill>
                <a:latin typeface="Hammersmith One Bold"/>
              </a:rPr>
              <a:t>t </a:t>
            </a:r>
            <a:r>
              <a:rPr lang="en-US" sz="2000" spc="40">
                <a:solidFill>
                  <a:srgbClr val="FFFFFF"/>
                </a:solidFill>
                <a:latin typeface="Hammersmith One Bold"/>
              </a:rPr>
              <a:t>sont les paramètres de </a:t>
            </a:r>
            <a:r>
              <a:rPr lang="en-US" sz="2000" spc="40">
                <a:solidFill>
                  <a:srgbClr val="FFFFFF"/>
                </a:solidFill>
                <a:latin typeface="Hammersmith One Bold"/>
              </a:rPr>
              <a:t>calibration que nous voulons déterminer.</a:t>
            </a:r>
          </a:p>
        </p:txBody>
      </p:sp>
      <p:pic>
        <p:nvPicPr>
          <p:cNvPr name="Picture 7" id="7"/>
          <p:cNvPicPr>
            <a:picLocks noChangeAspect="true"/>
          </p:cNvPicPr>
          <p:nvPr/>
        </p:nvPicPr>
        <p:blipFill>
          <a:blip r:embed="rId4"/>
          <a:srcRect l="2586" t="4514" r="1075" b="9017"/>
          <a:stretch>
            <a:fillRect/>
          </a:stretch>
        </p:blipFill>
        <p:spPr>
          <a:xfrm flipH="false" flipV="false" rot="0">
            <a:off x="3803198" y="2205009"/>
            <a:ext cx="4585605" cy="1221167"/>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2855020" y="3664300"/>
            <a:ext cx="6481960" cy="776485"/>
          </a:xfrm>
          <a:prstGeom prst="rect">
            <a:avLst/>
          </a:prstGeom>
        </p:spPr>
      </p:pic>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19026" t="9649" r="26678" b="5263"/>
          <a:stretch>
            <a:fillRect/>
          </a:stretch>
        </p:blipFill>
        <p:spPr>
          <a:xfrm flipH="false" flipV="false" rot="0">
            <a:off x="3462792" y="4597754"/>
            <a:ext cx="5266416" cy="1574446"/>
          </a:xfrm>
          <a:prstGeom prst="rect">
            <a:avLst/>
          </a:prstGeom>
        </p:spPr>
      </p:pic>
      <p:sp>
        <p:nvSpPr>
          <p:cNvPr name="TextBox 5" id="5"/>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MODÉLISATION CAMERA CATADIOPTRIQUE</a:t>
            </a:r>
          </a:p>
        </p:txBody>
      </p:sp>
      <p:sp>
        <p:nvSpPr>
          <p:cNvPr name="TextBox 6" id="6"/>
          <p:cNvSpPr txBox="true"/>
          <p:nvPr/>
        </p:nvSpPr>
        <p:spPr>
          <a:xfrm rot="0">
            <a:off x="685800" y="1056338"/>
            <a:ext cx="3147082" cy="355854"/>
          </a:xfrm>
          <a:prstGeom prst="rect">
            <a:avLst/>
          </a:prstGeom>
        </p:spPr>
        <p:txBody>
          <a:bodyPr anchor="t" rtlCol="false" tIns="0" lIns="0" bIns="0" rIns="0">
            <a:spAutoFit/>
          </a:bodyPr>
          <a:lstStyle/>
          <a:p>
            <a:pPr algn="ctr">
              <a:lnSpc>
                <a:spcPts val="2837"/>
              </a:lnSpc>
            </a:pPr>
            <a:r>
              <a:rPr lang="en-US" sz="2199" spc="43">
                <a:solidFill>
                  <a:srgbClr val="C1FF72"/>
                </a:solidFill>
                <a:latin typeface="Hammersmith One Bold"/>
              </a:rPr>
              <a:t>Étalonnage de caméra</a:t>
            </a:r>
          </a:p>
        </p:txBody>
      </p:sp>
      <p:sp>
        <p:nvSpPr>
          <p:cNvPr name="TextBox 7" id="7"/>
          <p:cNvSpPr txBox="true"/>
          <p:nvPr/>
        </p:nvSpPr>
        <p:spPr>
          <a:xfrm rot="0">
            <a:off x="685800" y="1619618"/>
            <a:ext cx="8164606" cy="331788"/>
          </a:xfrm>
          <a:prstGeom prst="rect">
            <a:avLst/>
          </a:prstGeom>
        </p:spPr>
        <p:txBody>
          <a:bodyPr anchor="t" rtlCol="false" tIns="0" lIns="0" bIns="0" rIns="0">
            <a:spAutoFit/>
          </a:bodyPr>
          <a:lstStyle/>
          <a:p>
            <a:pPr marL="431801" indent="-215900" lvl="1">
              <a:lnSpc>
                <a:spcPts val="2580"/>
              </a:lnSpc>
              <a:buFont typeface="Arial"/>
              <a:buChar char="•"/>
            </a:pPr>
            <a:r>
              <a:rPr lang="en-US" sz="2000" spc="40">
                <a:solidFill>
                  <a:srgbClr val="FFFFFF"/>
                </a:solidFill>
                <a:latin typeface="Hammersmith One Bold"/>
              </a:rPr>
              <a:t>Les éléments de</a:t>
            </a:r>
            <a:r>
              <a:rPr lang="en-US" sz="2000" spc="40">
                <a:solidFill>
                  <a:srgbClr val="FD6F18"/>
                </a:solidFill>
                <a:latin typeface="Hammersmith One Bold"/>
              </a:rPr>
              <a:t> A</a:t>
            </a:r>
            <a:r>
              <a:rPr lang="en-US" sz="2000" spc="40">
                <a:solidFill>
                  <a:srgbClr val="FFFFFF"/>
                </a:solidFill>
                <a:latin typeface="Hammersmith One Bold"/>
              </a:rPr>
              <a:t> seront estimés par affinement non </a:t>
            </a:r>
            <a:r>
              <a:rPr lang="en-US" sz="2000" spc="40">
                <a:solidFill>
                  <a:srgbClr val="FFFFFF"/>
                </a:solidFill>
                <a:latin typeface="Hammersmith One Bold"/>
              </a:rPr>
              <a:t>linéaire</a:t>
            </a:r>
          </a:p>
        </p:txBody>
      </p:sp>
      <p:sp>
        <p:nvSpPr>
          <p:cNvPr name="TextBox 8" id="8"/>
          <p:cNvSpPr txBox="true"/>
          <p:nvPr/>
        </p:nvSpPr>
        <p:spPr>
          <a:xfrm rot="0">
            <a:off x="685800" y="2160956"/>
            <a:ext cx="8601635" cy="331788"/>
          </a:xfrm>
          <a:prstGeom prst="rect">
            <a:avLst/>
          </a:prstGeom>
        </p:spPr>
        <p:txBody>
          <a:bodyPr anchor="t" rtlCol="false" tIns="0" lIns="0" bIns="0" rIns="0">
            <a:spAutoFit/>
          </a:bodyPr>
          <a:lstStyle/>
          <a:p>
            <a:pPr marL="431801" indent="-215900" lvl="1">
              <a:lnSpc>
                <a:spcPts val="2580"/>
              </a:lnSpc>
              <a:buFont typeface="Arial"/>
              <a:buChar char="•"/>
            </a:pPr>
            <a:r>
              <a:rPr lang="en-US" sz="2000" spc="40">
                <a:solidFill>
                  <a:srgbClr val="FFFFFF"/>
                </a:solidFill>
                <a:latin typeface="Hammersmith One Bold"/>
              </a:rPr>
              <a:t>L'élément </a:t>
            </a:r>
            <a:r>
              <a:rPr lang="en-US" sz="2000" spc="40">
                <a:solidFill>
                  <a:srgbClr val="FD6F18"/>
                </a:solidFill>
                <a:latin typeface="Hammersmith One Bold"/>
              </a:rPr>
              <a:t>t</a:t>
            </a:r>
            <a:r>
              <a:rPr lang="en-US" sz="2000" spc="40">
                <a:solidFill>
                  <a:srgbClr val="FFFFFF"/>
                </a:solidFill>
                <a:latin typeface="Hammersmith One Bold"/>
              </a:rPr>
              <a:t> sera estimé par un algorithme de recherche itérative</a:t>
            </a:r>
          </a:p>
        </p:txBody>
      </p:sp>
      <p:sp>
        <p:nvSpPr>
          <p:cNvPr name="TextBox 9" id="9"/>
          <p:cNvSpPr txBox="true"/>
          <p:nvPr/>
        </p:nvSpPr>
        <p:spPr>
          <a:xfrm rot="0">
            <a:off x="685800" y="3017052"/>
            <a:ext cx="10820400" cy="128206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Nous supposons que </a:t>
            </a:r>
            <a:r>
              <a:rPr lang="en-US" sz="2000" spc="40">
                <a:solidFill>
                  <a:srgbClr val="FD6F18"/>
                </a:solidFill>
                <a:latin typeface="Hammersmith One Bold"/>
              </a:rPr>
              <a:t>A = Eye</a:t>
            </a:r>
            <a:r>
              <a:rPr lang="en-US" sz="2000" spc="40">
                <a:solidFill>
                  <a:srgbClr val="FFFFFF"/>
                </a:solidFill>
                <a:latin typeface="Hammersmith One Bold"/>
              </a:rPr>
              <a:t> (une matrice identité) et </a:t>
            </a:r>
            <a:r>
              <a:rPr lang="en-US" sz="2000" spc="40">
                <a:solidFill>
                  <a:srgbClr val="FD6F18"/>
                </a:solidFill>
                <a:latin typeface="Hammersmith One Bold"/>
              </a:rPr>
              <a:t>t = 0</a:t>
            </a:r>
          </a:p>
          <a:p>
            <a:pPr>
              <a:lnSpc>
                <a:spcPts val="2580"/>
              </a:lnSpc>
            </a:pPr>
            <a:r>
              <a:rPr lang="en-US" sz="2000" spc="40">
                <a:solidFill>
                  <a:srgbClr val="FFFFFF"/>
                </a:solidFill>
                <a:latin typeface="Hammersmith One Bold"/>
              </a:rPr>
              <a:t>Cette hypothèse signifie que le plan de </a:t>
            </a:r>
            <a:r>
              <a:rPr lang="en-US" sz="2000" spc="40">
                <a:solidFill>
                  <a:srgbClr val="C1FF72"/>
                </a:solidFill>
                <a:latin typeface="Hammersmith One Bold"/>
              </a:rPr>
              <a:t>la caméra</a:t>
            </a:r>
            <a:r>
              <a:rPr lang="en-US" sz="2000" spc="40">
                <a:solidFill>
                  <a:srgbClr val="FFFFFF"/>
                </a:solidFill>
                <a:latin typeface="Hammersmith One Bold"/>
              </a:rPr>
              <a:t> et le plan du </a:t>
            </a:r>
            <a:r>
              <a:rPr lang="en-US" sz="2000" spc="40">
                <a:solidFill>
                  <a:srgbClr val="C1FF72"/>
                </a:solidFill>
                <a:latin typeface="Hammersmith One Bold"/>
              </a:rPr>
              <a:t>capteur </a:t>
            </a:r>
            <a:r>
              <a:rPr lang="en-US" sz="2000" spc="40">
                <a:solidFill>
                  <a:srgbClr val="FFFFFF"/>
                </a:solidFill>
                <a:latin typeface="Hammersmith One Bold"/>
              </a:rPr>
              <a:t>coïncident.</a:t>
            </a:r>
          </a:p>
          <a:p>
            <a:pPr>
              <a:lnSpc>
                <a:spcPts val="2580"/>
              </a:lnSpc>
            </a:pPr>
          </a:p>
          <a:p>
            <a:pPr>
              <a:lnSpc>
                <a:spcPts val="2580"/>
              </a:lnSpc>
            </a:pPr>
            <a:r>
              <a:rPr lang="en-US" sz="2000" spc="40">
                <a:solidFill>
                  <a:srgbClr val="FFFFFF"/>
                </a:solidFill>
                <a:latin typeface="Hammersmith One Bold"/>
              </a:rPr>
              <a:t>nous obtenons l’équation de projection suivante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19721" t="2189" r="0" b="43442"/>
          <a:stretch>
            <a:fillRect/>
          </a:stretch>
        </p:blipFill>
        <p:spPr>
          <a:xfrm flipH="false" flipV="false" rot="0">
            <a:off x="685800" y="2865904"/>
            <a:ext cx="1781735" cy="1683483"/>
          </a:xfrm>
          <a:prstGeom prst="rect">
            <a:avLst/>
          </a:prstGeom>
        </p:spPr>
      </p:pic>
      <p:pic>
        <p:nvPicPr>
          <p:cNvPr name="Picture 5" id="5"/>
          <p:cNvPicPr>
            <a:picLocks noChangeAspect="true"/>
          </p:cNvPicPr>
          <p:nvPr/>
        </p:nvPicPr>
        <p:blipFill>
          <a:blip r:embed="rId4"/>
          <a:srcRect l="7564" t="55566" r="15861" b="5081"/>
          <a:stretch>
            <a:fillRect/>
          </a:stretch>
        </p:blipFill>
        <p:spPr>
          <a:xfrm flipH="false" flipV="false" rot="0">
            <a:off x="685800" y="4894729"/>
            <a:ext cx="1781735" cy="1277471"/>
          </a:xfrm>
          <a:prstGeom prst="rect">
            <a:avLst/>
          </a:prstGeom>
        </p:spPr>
      </p:pic>
      <p:sp>
        <p:nvSpPr>
          <p:cNvPr name="TextBox 6" id="6"/>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MODÉLISATION CAMERA CATADIOPTRIQUE</a:t>
            </a:r>
          </a:p>
        </p:txBody>
      </p:sp>
      <p:sp>
        <p:nvSpPr>
          <p:cNvPr name="TextBox 7" id="7"/>
          <p:cNvSpPr txBox="true"/>
          <p:nvPr/>
        </p:nvSpPr>
        <p:spPr>
          <a:xfrm rot="0">
            <a:off x="685800" y="1056338"/>
            <a:ext cx="3147082" cy="355854"/>
          </a:xfrm>
          <a:prstGeom prst="rect">
            <a:avLst/>
          </a:prstGeom>
        </p:spPr>
        <p:txBody>
          <a:bodyPr anchor="t" rtlCol="false" tIns="0" lIns="0" bIns="0" rIns="0">
            <a:spAutoFit/>
          </a:bodyPr>
          <a:lstStyle/>
          <a:p>
            <a:pPr algn="ctr">
              <a:lnSpc>
                <a:spcPts val="2837"/>
              </a:lnSpc>
            </a:pPr>
            <a:r>
              <a:rPr lang="en-US" sz="2199" spc="43">
                <a:solidFill>
                  <a:srgbClr val="C1FF72"/>
                </a:solidFill>
                <a:latin typeface="Hammersmith One Bold"/>
              </a:rPr>
              <a:t>Étalonnage de caméra</a:t>
            </a:r>
          </a:p>
        </p:txBody>
      </p:sp>
      <p:sp>
        <p:nvSpPr>
          <p:cNvPr name="TextBox 8" id="8"/>
          <p:cNvSpPr txBox="true"/>
          <p:nvPr/>
        </p:nvSpPr>
        <p:spPr>
          <a:xfrm rot="0">
            <a:off x="685800" y="1640792"/>
            <a:ext cx="10820400" cy="63436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Nous ferons référence aux paramètres (</a:t>
            </a:r>
            <a:r>
              <a:rPr lang="en-US" sz="2000" spc="40">
                <a:solidFill>
                  <a:srgbClr val="FD6F18"/>
                </a:solidFill>
                <a:latin typeface="Hammersmith One Bold"/>
              </a:rPr>
              <a:t>a0, a2, . . ., an</a:t>
            </a:r>
            <a:r>
              <a:rPr lang="en-US" sz="2000" spc="40">
                <a:solidFill>
                  <a:srgbClr val="FFFFFF"/>
                </a:solidFill>
                <a:latin typeface="Hammersmith One Bold"/>
              </a:rPr>
              <a:t>) comme étant les paramètres intrinsèques.</a:t>
            </a:r>
          </a:p>
        </p:txBody>
      </p:sp>
      <p:sp>
        <p:nvSpPr>
          <p:cNvPr name="TextBox 9" id="9"/>
          <p:cNvSpPr txBox="true"/>
          <p:nvPr/>
        </p:nvSpPr>
        <p:spPr>
          <a:xfrm rot="0">
            <a:off x="2720788" y="3419475"/>
            <a:ext cx="8785412" cy="63436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Les coordonnées 3D des points dans le système de coordonnées du motif</a:t>
            </a:r>
          </a:p>
        </p:txBody>
      </p:sp>
      <p:sp>
        <p:nvSpPr>
          <p:cNvPr name="TextBox 10" id="10"/>
          <p:cNvSpPr txBox="true"/>
          <p:nvPr/>
        </p:nvSpPr>
        <p:spPr>
          <a:xfrm rot="0">
            <a:off x="2720788" y="5373445"/>
            <a:ext cx="8433547"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Les coordonnées de pixels correspondantes dans le plan de l’image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1354" t="0" r="4411" b="10843"/>
          <a:stretch>
            <a:fillRect/>
          </a:stretch>
        </p:blipFill>
        <p:spPr>
          <a:xfrm flipH="false" flipV="false" rot="0">
            <a:off x="1295108" y="2399299"/>
            <a:ext cx="8638298" cy="1710860"/>
          </a:xfrm>
          <a:prstGeom prst="rect">
            <a:avLst/>
          </a:prstGeom>
        </p:spPr>
      </p:pic>
      <p:sp>
        <p:nvSpPr>
          <p:cNvPr name="TextBox 5" id="5"/>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MODÉLISATION CAMERA CATADIOPTRIQUE</a:t>
            </a:r>
          </a:p>
        </p:txBody>
      </p:sp>
      <p:sp>
        <p:nvSpPr>
          <p:cNvPr name="TextBox 6" id="6"/>
          <p:cNvSpPr txBox="true"/>
          <p:nvPr/>
        </p:nvSpPr>
        <p:spPr>
          <a:xfrm rot="0">
            <a:off x="685800" y="1056338"/>
            <a:ext cx="3147082" cy="355854"/>
          </a:xfrm>
          <a:prstGeom prst="rect">
            <a:avLst/>
          </a:prstGeom>
        </p:spPr>
        <p:txBody>
          <a:bodyPr anchor="t" rtlCol="false" tIns="0" lIns="0" bIns="0" rIns="0">
            <a:spAutoFit/>
          </a:bodyPr>
          <a:lstStyle/>
          <a:p>
            <a:pPr algn="ctr">
              <a:lnSpc>
                <a:spcPts val="2837"/>
              </a:lnSpc>
            </a:pPr>
            <a:r>
              <a:rPr lang="en-US" sz="2199" spc="43">
                <a:solidFill>
                  <a:srgbClr val="C1FF72"/>
                </a:solidFill>
                <a:latin typeface="Hammersmith One Bold"/>
              </a:rPr>
              <a:t>Étalonnage de caméra</a:t>
            </a:r>
          </a:p>
        </p:txBody>
      </p:sp>
      <p:sp>
        <p:nvSpPr>
          <p:cNvPr name="TextBox 7" id="7"/>
          <p:cNvSpPr txBox="true"/>
          <p:nvPr/>
        </p:nvSpPr>
        <p:spPr>
          <a:xfrm rot="0">
            <a:off x="685800" y="1745726"/>
            <a:ext cx="964233"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Zi j = 0</a:t>
            </a:r>
          </a:p>
        </p:txBody>
      </p:sp>
      <p:sp>
        <p:nvSpPr>
          <p:cNvPr name="TextBox 8" id="8"/>
          <p:cNvSpPr txBox="true"/>
          <p:nvPr/>
        </p:nvSpPr>
        <p:spPr>
          <a:xfrm rot="0">
            <a:off x="1295108" y="4443534"/>
            <a:ext cx="8746334" cy="331788"/>
          </a:xfrm>
          <a:prstGeom prst="rect">
            <a:avLst/>
          </a:prstGeom>
        </p:spPr>
        <p:txBody>
          <a:bodyPr anchor="t" rtlCol="false" tIns="0" lIns="0" bIns="0" rIns="0">
            <a:spAutoFit/>
          </a:bodyPr>
          <a:lstStyle/>
          <a:p>
            <a:pPr marL="431801" indent="-215900" lvl="1">
              <a:lnSpc>
                <a:spcPts val="2580"/>
              </a:lnSpc>
              <a:buFont typeface="Arial"/>
              <a:buChar char="•"/>
            </a:pPr>
            <a:r>
              <a:rPr lang="en-US" sz="2000" spc="40">
                <a:solidFill>
                  <a:srgbClr val="FFFFFF"/>
                </a:solidFill>
                <a:latin typeface="Hammersmith One Bold"/>
              </a:rPr>
              <a:t>r1, r2 et r3 sont les vecteurs colonnes de la matrice de rotation </a:t>
            </a:r>
            <a:r>
              <a:rPr lang="en-US" sz="2000" spc="40">
                <a:solidFill>
                  <a:srgbClr val="FD6F18"/>
                </a:solidFill>
                <a:latin typeface="Hammersmith One Bold"/>
              </a:rPr>
              <a:t>R</a:t>
            </a:r>
          </a:p>
        </p:txBody>
      </p:sp>
      <p:sp>
        <p:nvSpPr>
          <p:cNvPr name="TextBox 9" id="9"/>
          <p:cNvSpPr txBox="true"/>
          <p:nvPr/>
        </p:nvSpPr>
        <p:spPr>
          <a:xfrm rot="0">
            <a:off x="1295108" y="5003921"/>
            <a:ext cx="8227395" cy="331788"/>
          </a:xfrm>
          <a:prstGeom prst="rect">
            <a:avLst/>
          </a:prstGeom>
        </p:spPr>
        <p:txBody>
          <a:bodyPr anchor="t" rtlCol="false" tIns="0" lIns="0" bIns="0" rIns="0">
            <a:spAutoFit/>
          </a:bodyPr>
          <a:lstStyle/>
          <a:p>
            <a:pPr marL="431801" indent="-215900" lvl="1">
              <a:lnSpc>
                <a:spcPts val="2580"/>
              </a:lnSpc>
              <a:buFont typeface="Arial"/>
              <a:buChar char="•"/>
            </a:pPr>
            <a:r>
              <a:rPr lang="en-US" sz="2000" spc="40">
                <a:solidFill>
                  <a:srgbClr val="FD6F18"/>
                </a:solidFill>
                <a:latin typeface="Hammersmith One Bold"/>
              </a:rPr>
              <a:t>T</a:t>
            </a:r>
            <a:r>
              <a:rPr lang="en-US" sz="2000" spc="40">
                <a:solidFill>
                  <a:srgbClr val="FFFFFF"/>
                </a:solidFill>
                <a:latin typeface="Hammersmith One Bold"/>
              </a:rPr>
              <a:t> est la matrice de translation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1137" t="4013" r="4937" b="456"/>
          <a:stretch>
            <a:fillRect/>
          </a:stretch>
        </p:blipFill>
        <p:spPr>
          <a:xfrm flipH="false" flipV="false" rot="0">
            <a:off x="2018780" y="2417763"/>
            <a:ext cx="8154440" cy="2022473"/>
          </a:xfrm>
          <a:prstGeom prst="rect">
            <a:avLst/>
          </a:prstGeom>
        </p:spPr>
      </p:pic>
      <p:sp>
        <p:nvSpPr>
          <p:cNvPr name="TextBox 5" id="5"/>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MODÉLISATION CAMERA CATADIOPTRIQUE</a:t>
            </a:r>
          </a:p>
        </p:txBody>
      </p:sp>
      <p:sp>
        <p:nvSpPr>
          <p:cNvPr name="TextBox 6" id="6"/>
          <p:cNvSpPr txBox="true"/>
          <p:nvPr/>
        </p:nvSpPr>
        <p:spPr>
          <a:xfrm rot="0">
            <a:off x="685800" y="1056338"/>
            <a:ext cx="3147082" cy="355854"/>
          </a:xfrm>
          <a:prstGeom prst="rect">
            <a:avLst/>
          </a:prstGeom>
        </p:spPr>
        <p:txBody>
          <a:bodyPr anchor="t" rtlCol="false" tIns="0" lIns="0" bIns="0" rIns="0">
            <a:spAutoFit/>
          </a:bodyPr>
          <a:lstStyle/>
          <a:p>
            <a:pPr algn="ctr">
              <a:lnSpc>
                <a:spcPts val="2837"/>
              </a:lnSpc>
            </a:pPr>
            <a:r>
              <a:rPr lang="en-US" sz="2199" spc="43">
                <a:solidFill>
                  <a:srgbClr val="C1FF72"/>
                </a:solidFill>
                <a:latin typeface="Hammersmith One Bold"/>
              </a:rPr>
              <a:t>Étalonnage de caméra</a:t>
            </a:r>
          </a:p>
        </p:txBody>
      </p:sp>
      <p:sp>
        <p:nvSpPr>
          <p:cNvPr name="TextBox 7" id="7"/>
          <p:cNvSpPr txBox="true"/>
          <p:nvPr/>
        </p:nvSpPr>
        <p:spPr>
          <a:xfrm rot="0">
            <a:off x="838200" y="1898126"/>
            <a:ext cx="9099704"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chaque point pj contribue à trois équations non linéaires homogènes</a:t>
            </a:r>
          </a:p>
        </p:txBody>
      </p:sp>
      <p:sp>
        <p:nvSpPr>
          <p:cNvPr name="TextBox 8" id="8"/>
          <p:cNvSpPr txBox="true"/>
          <p:nvPr/>
        </p:nvSpPr>
        <p:spPr>
          <a:xfrm rot="0">
            <a:off x="979846" y="4668837"/>
            <a:ext cx="8227395"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t1, t2 et t3 sont les elements de </a:t>
            </a:r>
            <a:r>
              <a:rPr lang="en-US" sz="2000" spc="40">
                <a:solidFill>
                  <a:srgbClr val="FD6F18"/>
                </a:solidFill>
                <a:latin typeface="Hammersmith One Bold"/>
              </a:rPr>
              <a:t>T</a:t>
            </a:r>
          </a:p>
        </p:txBody>
      </p:sp>
      <p:sp>
        <p:nvSpPr>
          <p:cNvPr name="TextBox 9" id="9"/>
          <p:cNvSpPr txBox="true"/>
          <p:nvPr/>
        </p:nvSpPr>
        <p:spPr>
          <a:xfrm rot="0">
            <a:off x="979846" y="5465127"/>
            <a:ext cx="8227395" cy="331788"/>
          </a:xfrm>
          <a:prstGeom prst="rect">
            <a:avLst/>
          </a:prstGeom>
        </p:spPr>
        <p:txBody>
          <a:bodyPr anchor="t" rtlCol="false" tIns="0" lIns="0" bIns="0" rIns="0">
            <a:spAutoFit/>
          </a:bodyPr>
          <a:lstStyle/>
          <a:p>
            <a:pPr marL="431801" indent="-215900" lvl="1">
              <a:lnSpc>
                <a:spcPts val="2580"/>
              </a:lnSpc>
              <a:buFont typeface="Arial"/>
              <a:buChar char="•"/>
            </a:pPr>
            <a:r>
              <a:rPr lang="en-US" sz="2000" spc="40">
                <a:solidFill>
                  <a:srgbClr val="C1FF72"/>
                </a:solidFill>
                <a:latin typeface="Hammersmith One Bold"/>
              </a:rPr>
              <a:t>Xj</a:t>
            </a:r>
            <a:r>
              <a:rPr lang="en-US" sz="2000" spc="40">
                <a:solidFill>
                  <a:srgbClr val="FFFFFF"/>
                </a:solidFill>
                <a:latin typeface="Hammersmith One Bold"/>
              </a:rPr>
              <a:t>,</a:t>
            </a:r>
            <a:r>
              <a:rPr lang="en-US" sz="2000" spc="40">
                <a:solidFill>
                  <a:srgbClr val="C1FF72"/>
                </a:solidFill>
                <a:latin typeface="Hammersmith One Bold"/>
              </a:rPr>
              <a:t> Yj, Zj,</a:t>
            </a:r>
            <a:r>
              <a:rPr lang="en-US" sz="2000" spc="40">
                <a:solidFill>
                  <a:srgbClr val="FFFFFF"/>
                </a:solidFill>
                <a:latin typeface="Hammersmith One Bold"/>
              </a:rPr>
              <a:t> </a:t>
            </a:r>
            <a:r>
              <a:rPr lang="en-US" sz="2000" spc="40">
                <a:solidFill>
                  <a:srgbClr val="C1FF72"/>
                </a:solidFill>
                <a:latin typeface="Hammersmith One Bold"/>
              </a:rPr>
              <a:t>uj </a:t>
            </a:r>
            <a:r>
              <a:rPr lang="en-US" sz="2000" spc="40">
                <a:solidFill>
                  <a:srgbClr val="FFFFFF"/>
                </a:solidFill>
                <a:latin typeface="Hammersmith One Bold"/>
              </a:rPr>
              <a:t>et</a:t>
            </a:r>
            <a:r>
              <a:rPr lang="en-US" sz="2000" spc="40">
                <a:solidFill>
                  <a:srgbClr val="C1FF72"/>
                </a:solidFill>
                <a:latin typeface="Hammersmith One Bold"/>
              </a:rPr>
              <a:t> vj </a:t>
            </a:r>
            <a:r>
              <a:rPr lang="en-US" sz="2000" spc="40">
                <a:solidFill>
                  <a:srgbClr val="FFFFFF"/>
                </a:solidFill>
                <a:latin typeface="Hammersmith One Bold"/>
              </a:rPr>
              <a:t>sont connus</a:t>
            </a:r>
          </a:p>
        </p:txBody>
      </p:sp>
      <p:sp>
        <p:nvSpPr>
          <p:cNvPr name="TextBox 10" id="10"/>
          <p:cNvSpPr txBox="true"/>
          <p:nvPr/>
        </p:nvSpPr>
        <p:spPr>
          <a:xfrm rot="0">
            <a:off x="979846" y="5840412"/>
            <a:ext cx="8227395" cy="331788"/>
          </a:xfrm>
          <a:prstGeom prst="rect">
            <a:avLst/>
          </a:prstGeom>
        </p:spPr>
        <p:txBody>
          <a:bodyPr anchor="t" rtlCol="false" tIns="0" lIns="0" bIns="0" rIns="0">
            <a:spAutoFit/>
          </a:bodyPr>
          <a:lstStyle/>
          <a:p>
            <a:pPr marL="431801" indent="-215900" lvl="1">
              <a:lnSpc>
                <a:spcPts val="2580"/>
              </a:lnSpc>
              <a:buFont typeface="Arial"/>
              <a:buChar char="•"/>
            </a:pPr>
            <a:r>
              <a:rPr lang="en-US" sz="2000" spc="40">
                <a:solidFill>
                  <a:srgbClr val="FFFFFF"/>
                </a:solidFill>
                <a:latin typeface="Hammersmith One Bold"/>
              </a:rPr>
              <a:t>les inconnues </a:t>
            </a:r>
            <a:r>
              <a:rPr lang="en-US" sz="2000" spc="40">
                <a:solidFill>
                  <a:srgbClr val="C1FF72"/>
                </a:solidFill>
                <a:latin typeface="Hammersmith One Bold"/>
              </a:rPr>
              <a:t>r11, r12, r21, r22, t1 </a:t>
            </a:r>
            <a:r>
              <a:rPr lang="en-US" sz="2000" spc="40">
                <a:solidFill>
                  <a:srgbClr val="FFFFFF"/>
                </a:solidFill>
                <a:latin typeface="Hammersmith One Bold"/>
              </a:rPr>
              <a:t>et </a:t>
            </a:r>
            <a:r>
              <a:rPr lang="en-US" sz="2000" spc="40">
                <a:solidFill>
                  <a:srgbClr val="C1FF72"/>
                </a:solidFill>
                <a:latin typeface="Hammersmith One Bold"/>
              </a:rPr>
              <a:t>t2</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1137" t="4013" r="4937" b="456"/>
          <a:stretch>
            <a:fillRect/>
          </a:stretch>
        </p:blipFill>
        <p:spPr>
          <a:xfrm flipH="false" flipV="false" rot="0">
            <a:off x="2018780" y="2417763"/>
            <a:ext cx="8154440" cy="2022473"/>
          </a:xfrm>
          <a:prstGeom prst="rect">
            <a:avLst/>
          </a:prstGeom>
        </p:spPr>
      </p:pic>
      <p:sp>
        <p:nvSpPr>
          <p:cNvPr name="TextBox 5" id="5"/>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MODÉLISATION CAMERA CATADIOPTRIQUE</a:t>
            </a:r>
          </a:p>
        </p:txBody>
      </p:sp>
      <p:sp>
        <p:nvSpPr>
          <p:cNvPr name="TextBox 6" id="6"/>
          <p:cNvSpPr txBox="true"/>
          <p:nvPr/>
        </p:nvSpPr>
        <p:spPr>
          <a:xfrm rot="0">
            <a:off x="685800" y="1056338"/>
            <a:ext cx="3147082" cy="355854"/>
          </a:xfrm>
          <a:prstGeom prst="rect">
            <a:avLst/>
          </a:prstGeom>
        </p:spPr>
        <p:txBody>
          <a:bodyPr anchor="t" rtlCol="false" tIns="0" lIns="0" bIns="0" rIns="0">
            <a:spAutoFit/>
          </a:bodyPr>
          <a:lstStyle/>
          <a:p>
            <a:pPr algn="ctr">
              <a:lnSpc>
                <a:spcPts val="2837"/>
              </a:lnSpc>
            </a:pPr>
            <a:r>
              <a:rPr lang="en-US" sz="2199" spc="43">
                <a:solidFill>
                  <a:srgbClr val="C1FF72"/>
                </a:solidFill>
                <a:latin typeface="Hammersmith One Bold"/>
              </a:rPr>
              <a:t>Étalonnage de caméra</a:t>
            </a:r>
          </a:p>
        </p:txBody>
      </p:sp>
      <p:sp>
        <p:nvSpPr>
          <p:cNvPr name="TextBox 7" id="7"/>
          <p:cNvSpPr txBox="true"/>
          <p:nvPr/>
        </p:nvSpPr>
        <p:spPr>
          <a:xfrm rot="0">
            <a:off x="838200" y="1898126"/>
            <a:ext cx="9099704" cy="3105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chaque point pj contribue à trois équations non linéaires homogènes</a:t>
            </a:r>
          </a:p>
        </p:txBody>
      </p:sp>
      <p:sp>
        <p:nvSpPr>
          <p:cNvPr name="TextBox 8" id="8"/>
          <p:cNvSpPr txBox="true"/>
          <p:nvPr/>
        </p:nvSpPr>
        <p:spPr>
          <a:xfrm rot="0">
            <a:off x="838200" y="4668837"/>
            <a:ext cx="10668000" cy="1345882"/>
          </a:xfrm>
          <a:prstGeom prst="rect">
            <a:avLst/>
          </a:prstGeom>
        </p:spPr>
        <p:txBody>
          <a:bodyPr anchor="t" rtlCol="false" tIns="0" lIns="0" bIns="0" rIns="0">
            <a:spAutoFit/>
          </a:bodyPr>
          <a:lstStyle/>
          <a:p>
            <a:pPr marL="431801" indent="-215900" lvl="1">
              <a:lnSpc>
                <a:spcPts val="2580"/>
              </a:lnSpc>
              <a:buFont typeface="Arial"/>
              <a:buChar char="•"/>
            </a:pPr>
            <a:r>
              <a:rPr lang="en-US" sz="2000" spc="40">
                <a:solidFill>
                  <a:srgbClr val="FFFFFF"/>
                </a:solidFill>
                <a:latin typeface="Hammersmith One Bold"/>
              </a:rPr>
              <a:t>la technique consiste d’abord à résoudre les paramètres </a:t>
            </a:r>
            <a:r>
              <a:rPr lang="en-US" sz="2000" spc="40">
                <a:solidFill>
                  <a:srgbClr val="C1FF72"/>
                </a:solidFill>
                <a:latin typeface="Hammersmith One Bold"/>
              </a:rPr>
              <a:t>r11, r12, r21, r22, t1</a:t>
            </a:r>
            <a:r>
              <a:rPr lang="en-US" sz="2000" spc="40">
                <a:solidFill>
                  <a:srgbClr val="FFFFFF"/>
                </a:solidFill>
                <a:latin typeface="Hammersmith One Bold"/>
              </a:rPr>
              <a:t>. en résolvant linéairement l’équation (3)</a:t>
            </a:r>
          </a:p>
          <a:p>
            <a:pPr marL="431801" indent="-215900" lvl="1">
              <a:lnSpc>
                <a:spcPts val="2580"/>
              </a:lnSpc>
              <a:buFont typeface="Arial"/>
              <a:buChar char="•"/>
            </a:pPr>
            <a:r>
              <a:rPr lang="en-US" sz="2000" spc="40">
                <a:solidFill>
                  <a:srgbClr val="FFFFFF"/>
                </a:solidFill>
                <a:latin typeface="Hammersmith One Bold"/>
              </a:rPr>
              <a:t>utilisons cette </a:t>
            </a:r>
            <a:r>
              <a:rPr lang="en-US" sz="2000" spc="40">
                <a:solidFill>
                  <a:srgbClr val="FFFFFF"/>
                </a:solidFill>
                <a:latin typeface="Hammersmith One Bold"/>
              </a:rPr>
              <a:t>solution comme entrée pour les autre équations </a:t>
            </a:r>
          </a:p>
          <a:p>
            <a:pPr marL="431801" indent="-215900" lvl="1">
              <a:lnSpc>
                <a:spcPts val="2580"/>
              </a:lnSpc>
              <a:buFont typeface="Arial"/>
              <a:buChar char="•"/>
            </a:pPr>
            <a:r>
              <a:rPr lang="en-US" sz="2000" spc="40">
                <a:solidFill>
                  <a:srgbClr val="FFFFFF"/>
                </a:solidFill>
                <a:latin typeface="Hammersmith One Bold"/>
              </a:rPr>
              <a:t>r</a:t>
            </a:r>
            <a:r>
              <a:rPr lang="en-US" sz="2000" spc="40">
                <a:solidFill>
                  <a:srgbClr val="FFFFFF"/>
                </a:solidFill>
                <a:latin typeface="Hammersmith One Bold"/>
              </a:rPr>
              <a:t>ésolvons pour les paramètres restants </a:t>
            </a:r>
            <a:r>
              <a:rPr lang="en-US" sz="2000" spc="40">
                <a:solidFill>
                  <a:srgbClr val="C1FF72"/>
                </a:solidFill>
                <a:latin typeface="Hammersmith One Bold"/>
              </a:rPr>
              <a:t>a0, a2, . . ., an et t3</a:t>
            </a:r>
            <a:r>
              <a:rPr lang="en-US" sz="2000" spc="40">
                <a:solidFill>
                  <a:srgbClr val="FFFFFF"/>
                </a:solidFill>
                <a:latin typeface="Hammersmith One Bold"/>
              </a:rPr>
              <a:t>.</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5565169" y="2322282"/>
            <a:ext cx="5941031" cy="3756052"/>
          </a:xfrm>
          <a:prstGeom prst="rect">
            <a:avLst/>
          </a:prstGeom>
        </p:spPr>
      </p:pic>
      <p:sp>
        <p:nvSpPr>
          <p:cNvPr name="TextBox 5" id="5"/>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CONCLUSION</a:t>
            </a:r>
          </a:p>
        </p:txBody>
      </p:sp>
      <p:sp>
        <p:nvSpPr>
          <p:cNvPr name="TextBox 6" id="6"/>
          <p:cNvSpPr txBox="true"/>
          <p:nvPr/>
        </p:nvSpPr>
        <p:spPr>
          <a:xfrm rot="0">
            <a:off x="685800" y="1409055"/>
            <a:ext cx="10820400" cy="22536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La calibration de caméra est le processus de détermination des paramètres intrinsèques et extrinsèques d'une caméra, et elle </a:t>
            </a:r>
            <a:r>
              <a:rPr lang="en-US" sz="2000" spc="40">
                <a:solidFill>
                  <a:srgbClr val="FFFFFF"/>
                </a:solidFill>
                <a:latin typeface="Hammersmith One Bold"/>
              </a:rPr>
              <a:t>est importante pour une variété d'applications :</a:t>
            </a:r>
          </a:p>
          <a:p>
            <a:pPr>
              <a:lnSpc>
                <a:spcPts val="2580"/>
              </a:lnSpc>
            </a:pPr>
            <a:r>
              <a:rPr lang="en-US" sz="2000" spc="40">
                <a:solidFill>
                  <a:srgbClr val="C1FF72"/>
                </a:solidFill>
                <a:latin typeface="Hammersmith One"/>
              </a:rPr>
              <a:t>&gt;</a:t>
            </a:r>
            <a:r>
              <a:rPr lang="en-US" sz="2000" spc="40">
                <a:solidFill>
                  <a:srgbClr val="FD6F18"/>
                </a:solidFill>
                <a:latin typeface="Hammersmith One"/>
              </a:rPr>
              <a:t> </a:t>
            </a:r>
            <a:r>
              <a:rPr lang="en-US" sz="2000" spc="40">
                <a:solidFill>
                  <a:srgbClr val="FD6F18"/>
                </a:solidFill>
                <a:latin typeface="Hammersmith One Bold"/>
              </a:rPr>
              <a:t>Vision par ordinateur</a:t>
            </a:r>
            <a:r>
              <a:rPr lang="en-US" sz="2000" spc="40">
                <a:solidFill>
                  <a:srgbClr val="FFFFFF"/>
                </a:solidFill>
                <a:latin typeface="Hammersmith One Bold"/>
              </a:rPr>
              <a:t> : </a:t>
            </a:r>
          </a:p>
          <a:p>
            <a:pPr>
              <a:lnSpc>
                <a:spcPts val="2580"/>
              </a:lnSpc>
            </a:pPr>
            <a:r>
              <a:rPr lang="en-US" sz="2000" spc="40">
                <a:solidFill>
                  <a:srgbClr val="FFFFFF"/>
                </a:solidFill>
                <a:latin typeface="Hammersmith One"/>
              </a:rPr>
              <a:t>     &gt; </a:t>
            </a:r>
            <a:r>
              <a:rPr lang="en-US" sz="2000" spc="40">
                <a:solidFill>
                  <a:srgbClr val="FFFFFF"/>
                </a:solidFill>
                <a:latin typeface="Hammersmith One Bold"/>
              </a:rPr>
              <a:t>le suivi d'objets;</a:t>
            </a:r>
          </a:p>
          <a:p>
            <a:pPr>
              <a:lnSpc>
                <a:spcPts val="2580"/>
              </a:lnSpc>
            </a:pPr>
            <a:r>
              <a:rPr lang="en-US" sz="2000" spc="40">
                <a:solidFill>
                  <a:srgbClr val="FFFFFF"/>
                </a:solidFill>
                <a:latin typeface="Hammersmith One"/>
              </a:rPr>
              <a:t>        </a:t>
            </a:r>
          </a:p>
          <a:p>
            <a:pPr>
              <a:lnSpc>
                <a:spcPts val="2580"/>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4457429" y="2207266"/>
            <a:ext cx="7048771" cy="3964934"/>
          </a:xfrm>
          <a:prstGeom prst="rect">
            <a:avLst/>
          </a:prstGeom>
        </p:spPr>
      </p:pic>
      <p:sp>
        <p:nvSpPr>
          <p:cNvPr name="TextBox 5" id="5"/>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CONCLUSION</a:t>
            </a:r>
          </a:p>
        </p:txBody>
      </p:sp>
      <p:sp>
        <p:nvSpPr>
          <p:cNvPr name="TextBox 6" id="6"/>
          <p:cNvSpPr txBox="true"/>
          <p:nvPr/>
        </p:nvSpPr>
        <p:spPr>
          <a:xfrm rot="0">
            <a:off x="685800" y="1409055"/>
            <a:ext cx="10820400" cy="192976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La calibration de caméra est le processus de détermination des paramètres intrinsèques et extrinsèques d'une caméra, et elle</a:t>
            </a:r>
            <a:r>
              <a:rPr lang="en-US" sz="2000" spc="40">
                <a:solidFill>
                  <a:srgbClr val="FFFFFF"/>
                </a:solidFill>
                <a:latin typeface="Hammersmith One Bold"/>
              </a:rPr>
              <a:t>est importante pour une variété d'applications :</a:t>
            </a:r>
          </a:p>
          <a:p>
            <a:pPr>
              <a:lnSpc>
                <a:spcPts val="2580"/>
              </a:lnSpc>
            </a:pPr>
            <a:r>
              <a:rPr lang="en-US" sz="2000" spc="40">
                <a:solidFill>
                  <a:srgbClr val="C1FF72"/>
                </a:solidFill>
                <a:latin typeface="Hammersmith One"/>
              </a:rPr>
              <a:t>&gt;</a:t>
            </a:r>
            <a:r>
              <a:rPr lang="en-US" sz="2000" spc="40">
                <a:solidFill>
                  <a:srgbClr val="FD6F18"/>
                </a:solidFill>
                <a:latin typeface="Hammersmith One"/>
              </a:rPr>
              <a:t> </a:t>
            </a:r>
            <a:r>
              <a:rPr lang="en-US" sz="2000" spc="40">
                <a:solidFill>
                  <a:srgbClr val="FD6F18"/>
                </a:solidFill>
                <a:latin typeface="Hammersmith One Bold"/>
              </a:rPr>
              <a:t>Vision par ordinateur</a:t>
            </a:r>
            <a:r>
              <a:rPr lang="en-US" sz="2000" spc="40">
                <a:solidFill>
                  <a:srgbClr val="FFFFFF"/>
                </a:solidFill>
                <a:latin typeface="Hammersmith One Bold"/>
              </a:rPr>
              <a:t> : </a:t>
            </a:r>
          </a:p>
          <a:p>
            <a:pPr>
              <a:lnSpc>
                <a:spcPts val="2580"/>
              </a:lnSpc>
            </a:pPr>
            <a:r>
              <a:rPr lang="en-US" sz="2000" spc="40">
                <a:solidFill>
                  <a:srgbClr val="FFFFFF"/>
                </a:solidFill>
                <a:latin typeface="Hammersmith One"/>
              </a:rPr>
              <a:t>        </a:t>
            </a:r>
            <a:r>
              <a:rPr lang="en-US" sz="2000" spc="40">
                <a:solidFill>
                  <a:srgbClr val="FFFFFF"/>
                </a:solidFill>
                <a:latin typeface="Hammersmith One Bold"/>
              </a:rPr>
              <a:t>le suivi d'objets;</a:t>
            </a:r>
          </a:p>
          <a:p>
            <a:pPr>
              <a:lnSpc>
                <a:spcPts val="2580"/>
              </a:lnSpc>
            </a:pPr>
            <a:r>
              <a:rPr lang="en-US" sz="2000" spc="40">
                <a:solidFill>
                  <a:srgbClr val="FFFFFF"/>
                </a:solidFill>
                <a:latin typeface="Hammersmith One"/>
              </a:rPr>
              <a:t>     &gt; </a:t>
            </a:r>
            <a:r>
              <a:rPr lang="en-US" sz="2000" spc="40">
                <a:solidFill>
                  <a:srgbClr val="FFFFFF"/>
                </a:solidFill>
                <a:latin typeface="Hammersmith One Bold"/>
              </a:rPr>
              <a:t>la reconstruction 3D;</a:t>
            </a:r>
          </a:p>
        </p:txBody>
      </p:sp>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childTnLst>
        </p:cTn>
      </p:par>
    </p:tnLst>
  </p:timing>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0" t="0" r="0" b="15560"/>
          <a:stretch>
            <a:fillRect/>
          </a:stretch>
        </p:blipFill>
        <p:spPr>
          <a:xfrm flipH="false" flipV="false" rot="0">
            <a:off x="4457429" y="2207266"/>
            <a:ext cx="7048771" cy="3964934"/>
          </a:xfrm>
          <a:prstGeom prst="rect">
            <a:avLst/>
          </a:prstGeom>
        </p:spPr>
      </p:pic>
      <p:sp>
        <p:nvSpPr>
          <p:cNvPr name="TextBox 5" id="5"/>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CONCLUSION</a:t>
            </a:r>
          </a:p>
        </p:txBody>
      </p:sp>
      <p:sp>
        <p:nvSpPr>
          <p:cNvPr name="TextBox 6" id="6"/>
          <p:cNvSpPr txBox="true"/>
          <p:nvPr/>
        </p:nvSpPr>
        <p:spPr>
          <a:xfrm rot="0">
            <a:off x="685800" y="1409055"/>
            <a:ext cx="10820400" cy="22536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La calibration de caméra est le processus de détermination des paramètres intrinsèques et extrinsèques d'une caméra, et elle</a:t>
            </a:r>
            <a:r>
              <a:rPr lang="en-US" sz="2000" spc="40">
                <a:solidFill>
                  <a:srgbClr val="FFFFFF"/>
                </a:solidFill>
                <a:latin typeface="Hammersmith One Bold"/>
              </a:rPr>
              <a:t>est importante pour une variété d'applications :</a:t>
            </a:r>
          </a:p>
          <a:p>
            <a:pPr>
              <a:lnSpc>
                <a:spcPts val="2580"/>
              </a:lnSpc>
            </a:pPr>
            <a:r>
              <a:rPr lang="en-US" sz="2000" spc="40">
                <a:solidFill>
                  <a:srgbClr val="C1FF72"/>
                </a:solidFill>
                <a:latin typeface="Hammersmith One"/>
              </a:rPr>
              <a:t>&gt;</a:t>
            </a:r>
            <a:r>
              <a:rPr lang="en-US" sz="2000" spc="40">
                <a:solidFill>
                  <a:srgbClr val="FD6F18"/>
                </a:solidFill>
                <a:latin typeface="Hammersmith One"/>
              </a:rPr>
              <a:t> </a:t>
            </a:r>
            <a:r>
              <a:rPr lang="en-US" sz="2000" spc="40">
                <a:solidFill>
                  <a:srgbClr val="FD6F18"/>
                </a:solidFill>
                <a:latin typeface="Hammersmith One Bold"/>
              </a:rPr>
              <a:t>Vision par ordinateur</a:t>
            </a:r>
            <a:r>
              <a:rPr lang="en-US" sz="2000" spc="40">
                <a:solidFill>
                  <a:srgbClr val="FFFFFF"/>
                </a:solidFill>
                <a:latin typeface="Hammersmith One Bold"/>
              </a:rPr>
              <a:t> : </a:t>
            </a:r>
          </a:p>
          <a:p>
            <a:pPr>
              <a:lnSpc>
                <a:spcPts val="2580"/>
              </a:lnSpc>
            </a:pPr>
            <a:r>
              <a:rPr lang="en-US" sz="2000" spc="40">
                <a:solidFill>
                  <a:srgbClr val="FFFFFF"/>
                </a:solidFill>
                <a:latin typeface="Hammersmith One"/>
              </a:rPr>
              <a:t>        </a:t>
            </a:r>
            <a:r>
              <a:rPr lang="en-US" sz="2000" spc="40">
                <a:solidFill>
                  <a:srgbClr val="FFFFFF"/>
                </a:solidFill>
                <a:latin typeface="Hammersmith One Bold"/>
              </a:rPr>
              <a:t>le suivi d'objets;</a:t>
            </a:r>
          </a:p>
          <a:p>
            <a:pPr>
              <a:lnSpc>
                <a:spcPts val="2580"/>
              </a:lnSpc>
            </a:pPr>
            <a:r>
              <a:rPr lang="en-US" sz="2000" spc="40">
                <a:solidFill>
                  <a:srgbClr val="FFFFFF"/>
                </a:solidFill>
                <a:latin typeface="Hammersmith One"/>
              </a:rPr>
              <a:t>        </a:t>
            </a:r>
            <a:r>
              <a:rPr lang="en-US" sz="2000" spc="40">
                <a:solidFill>
                  <a:srgbClr val="FFFFFF"/>
                </a:solidFill>
                <a:latin typeface="Hammersmith One Bold"/>
              </a:rPr>
              <a:t>la reconstruction 3D;</a:t>
            </a:r>
          </a:p>
          <a:p>
            <a:pPr>
              <a:lnSpc>
                <a:spcPts val="2580"/>
              </a:lnSpc>
            </a:pPr>
            <a:r>
              <a:rPr lang="en-US" sz="2000" spc="40">
                <a:solidFill>
                  <a:srgbClr val="FFFFFF"/>
                </a:solidFill>
                <a:latin typeface="Hammersmith One Bold"/>
              </a:rPr>
              <a:t>     &gt; la vision stéréo;</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6034944" y="3094619"/>
            <a:ext cx="5471256" cy="3077581"/>
          </a:xfrm>
          <a:prstGeom prst="rect">
            <a:avLst/>
          </a:prstGeom>
        </p:spPr>
      </p:pic>
      <p:sp>
        <p:nvSpPr>
          <p:cNvPr name="TextBox 5" id="5"/>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CONCLUSION</a:t>
            </a:r>
          </a:p>
        </p:txBody>
      </p:sp>
      <p:sp>
        <p:nvSpPr>
          <p:cNvPr name="TextBox 6" id="6"/>
          <p:cNvSpPr txBox="true"/>
          <p:nvPr/>
        </p:nvSpPr>
        <p:spPr>
          <a:xfrm rot="0">
            <a:off x="685800" y="1409055"/>
            <a:ext cx="10820400" cy="29013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La calibration de caméra est le processus de détermination des paramètres intrinsèques et extrinsèques d'une caméra, et elle</a:t>
            </a:r>
            <a:r>
              <a:rPr lang="en-US" sz="2000" spc="40">
                <a:solidFill>
                  <a:srgbClr val="FFFFFF"/>
                </a:solidFill>
                <a:latin typeface="Hammersmith One Bold"/>
              </a:rPr>
              <a:t>est importante pour une variété d'applications :</a:t>
            </a:r>
          </a:p>
          <a:p>
            <a:pPr>
              <a:lnSpc>
                <a:spcPts val="2580"/>
              </a:lnSpc>
            </a:pPr>
            <a:r>
              <a:rPr lang="en-US" sz="2000" spc="40">
                <a:solidFill>
                  <a:srgbClr val="FD6F18"/>
                </a:solidFill>
                <a:latin typeface="Hammersmith One"/>
              </a:rPr>
              <a:t>   </a:t>
            </a:r>
            <a:r>
              <a:rPr lang="en-US" sz="2000" spc="40">
                <a:solidFill>
                  <a:srgbClr val="FD6F18"/>
                </a:solidFill>
                <a:latin typeface="Hammersmith One Bold"/>
              </a:rPr>
              <a:t>Vision par ordinateur</a:t>
            </a:r>
            <a:r>
              <a:rPr lang="en-US" sz="2000" spc="40">
                <a:solidFill>
                  <a:srgbClr val="FFFFFF"/>
                </a:solidFill>
                <a:latin typeface="Hammersmith One Bold"/>
              </a:rPr>
              <a:t> : </a:t>
            </a:r>
          </a:p>
          <a:p>
            <a:pPr>
              <a:lnSpc>
                <a:spcPts val="2580"/>
              </a:lnSpc>
            </a:pPr>
            <a:r>
              <a:rPr lang="en-US" sz="2000" spc="40">
                <a:solidFill>
                  <a:srgbClr val="FFFFFF"/>
                </a:solidFill>
                <a:latin typeface="Hammersmith One"/>
              </a:rPr>
              <a:t>        </a:t>
            </a:r>
            <a:r>
              <a:rPr lang="en-US" sz="2000" spc="40">
                <a:solidFill>
                  <a:srgbClr val="FFFFFF"/>
                </a:solidFill>
                <a:latin typeface="Hammersmith One Bold"/>
              </a:rPr>
              <a:t>le suivi d'objets;</a:t>
            </a:r>
          </a:p>
          <a:p>
            <a:pPr>
              <a:lnSpc>
                <a:spcPts val="2580"/>
              </a:lnSpc>
            </a:pPr>
            <a:r>
              <a:rPr lang="en-US" sz="2000" spc="40">
                <a:solidFill>
                  <a:srgbClr val="FFFFFF"/>
                </a:solidFill>
                <a:latin typeface="Hammersmith One"/>
              </a:rPr>
              <a:t>        </a:t>
            </a:r>
            <a:r>
              <a:rPr lang="en-US" sz="2000" spc="40">
                <a:solidFill>
                  <a:srgbClr val="FFFFFF"/>
                </a:solidFill>
                <a:latin typeface="Hammersmith One Bold"/>
              </a:rPr>
              <a:t>la reconstruction 3D;</a:t>
            </a:r>
          </a:p>
          <a:p>
            <a:pPr>
              <a:lnSpc>
                <a:spcPts val="2580"/>
              </a:lnSpc>
            </a:pPr>
            <a:r>
              <a:rPr lang="en-US" sz="2000" spc="40">
                <a:solidFill>
                  <a:srgbClr val="FFFFFF"/>
                </a:solidFill>
                <a:latin typeface="Hammersmith One Bold"/>
              </a:rPr>
              <a:t>        la vision stéréo;</a:t>
            </a:r>
          </a:p>
          <a:p>
            <a:pPr>
              <a:lnSpc>
                <a:spcPts val="2580"/>
              </a:lnSpc>
            </a:pPr>
            <a:r>
              <a:rPr lang="en-US" sz="2000" spc="40">
                <a:solidFill>
                  <a:srgbClr val="FFFFFF"/>
                </a:solidFill>
                <a:latin typeface="Hammersmith One Bold"/>
              </a:rPr>
              <a:t>        ...</a:t>
            </a:r>
          </a:p>
          <a:p>
            <a:pPr>
              <a:lnSpc>
                <a:spcPts val="2580"/>
              </a:lnSpc>
            </a:pPr>
            <a:r>
              <a:rPr lang="en-US" sz="2000" spc="40">
                <a:solidFill>
                  <a:srgbClr val="C1FF72"/>
                </a:solidFill>
                <a:latin typeface="Hammersmith One"/>
              </a:rPr>
              <a:t>&gt;</a:t>
            </a:r>
            <a:r>
              <a:rPr lang="en-US" sz="2000" spc="40">
                <a:solidFill>
                  <a:srgbClr val="FD6F18"/>
                </a:solidFill>
                <a:latin typeface="Hammersmith One"/>
              </a:rPr>
              <a:t> </a:t>
            </a:r>
            <a:r>
              <a:rPr lang="en-US" sz="2000" spc="40">
                <a:solidFill>
                  <a:srgbClr val="FD6F18"/>
                </a:solidFill>
                <a:latin typeface="Hammersmith One Bold"/>
              </a:rPr>
              <a:t>Robotique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sp>
        <p:nvSpPr>
          <p:cNvPr name="TextBox 4" id="4"/>
          <p:cNvSpPr txBox="true"/>
          <p:nvPr/>
        </p:nvSpPr>
        <p:spPr>
          <a:xfrm rot="0">
            <a:off x="3851832" y="454088"/>
            <a:ext cx="4488337"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INTRODUCTION</a:t>
            </a:r>
          </a:p>
        </p:txBody>
      </p:sp>
      <p:sp>
        <p:nvSpPr>
          <p:cNvPr name="TextBox 5" id="5"/>
          <p:cNvSpPr txBox="true"/>
          <p:nvPr/>
        </p:nvSpPr>
        <p:spPr>
          <a:xfrm rot="0">
            <a:off x="476250" y="1020952"/>
            <a:ext cx="4908815" cy="349250"/>
          </a:xfrm>
          <a:prstGeom prst="rect">
            <a:avLst/>
          </a:prstGeom>
        </p:spPr>
        <p:txBody>
          <a:bodyPr anchor="t" rtlCol="false" tIns="0" lIns="0" bIns="0" rIns="0">
            <a:spAutoFit/>
          </a:bodyPr>
          <a:lstStyle/>
          <a:p>
            <a:pPr algn="ctr">
              <a:lnSpc>
                <a:spcPts val="2800"/>
              </a:lnSpc>
              <a:spcBef>
                <a:spcPct val="0"/>
              </a:spcBef>
            </a:pPr>
            <a:r>
              <a:rPr lang="en-US" sz="2000" spc="20">
                <a:solidFill>
                  <a:srgbClr val="FF3131"/>
                </a:solidFill>
                <a:latin typeface="Open Sans Extra Bold"/>
              </a:rPr>
              <a:t>LES PARAMÈTRES INTRINSÈQUES </a:t>
            </a:r>
          </a:p>
        </p:txBody>
      </p:sp>
      <p:sp>
        <p:nvSpPr>
          <p:cNvPr name="TextBox 6" id="6"/>
          <p:cNvSpPr txBox="true"/>
          <p:nvPr/>
        </p:nvSpPr>
        <p:spPr>
          <a:xfrm rot="0">
            <a:off x="0" y="1550945"/>
            <a:ext cx="12192000" cy="1598930"/>
          </a:xfrm>
          <a:prstGeom prst="rect">
            <a:avLst/>
          </a:prstGeom>
        </p:spPr>
        <p:txBody>
          <a:bodyPr anchor="t" rtlCol="false" tIns="0" lIns="0" bIns="0" rIns="0">
            <a:spAutoFit/>
          </a:bodyPr>
          <a:lstStyle/>
          <a:p>
            <a:pPr marL="431801" indent="-215900" lvl="1">
              <a:lnSpc>
                <a:spcPts val="4360"/>
              </a:lnSpc>
              <a:buFont typeface="Arial"/>
              <a:buChar char="•"/>
            </a:pPr>
            <a:r>
              <a:rPr lang="en-US" sz="2000" spc="74">
                <a:solidFill>
                  <a:srgbClr val="FFFFFF"/>
                </a:solidFill>
                <a:latin typeface="Open Sans Extra Bold"/>
              </a:rPr>
              <a:t>LES PARAMÈTRES INTRINSÈQUES DE LA CAMÉRA DÉCRIVENT LES PROPRIÉTÉS OPTIQUES DE LA CAMÉRA ELLE-MÊME, TELLES QUE LA DISTANCE FOCALE, LA DISTORSION DE L'OBJECTIF ET L'ANGLE DE VUE.</a:t>
            </a:r>
          </a:p>
        </p:txBody>
      </p:sp>
      <p:sp>
        <p:nvSpPr>
          <p:cNvPr name="TextBox 7" id="7"/>
          <p:cNvSpPr txBox="true"/>
          <p:nvPr/>
        </p:nvSpPr>
        <p:spPr>
          <a:xfrm rot="0">
            <a:off x="495300" y="3483250"/>
            <a:ext cx="4908815" cy="349250"/>
          </a:xfrm>
          <a:prstGeom prst="rect">
            <a:avLst/>
          </a:prstGeom>
        </p:spPr>
        <p:txBody>
          <a:bodyPr anchor="t" rtlCol="false" tIns="0" lIns="0" bIns="0" rIns="0">
            <a:spAutoFit/>
          </a:bodyPr>
          <a:lstStyle/>
          <a:p>
            <a:pPr algn="ctr">
              <a:lnSpc>
                <a:spcPts val="2800"/>
              </a:lnSpc>
              <a:spcBef>
                <a:spcPct val="0"/>
              </a:spcBef>
            </a:pPr>
            <a:r>
              <a:rPr lang="en-US" sz="2000" spc="20">
                <a:solidFill>
                  <a:srgbClr val="FF3131"/>
                </a:solidFill>
                <a:latin typeface="Open Sans Extra Bold"/>
              </a:rPr>
              <a:t>LES PARAMÈTRES INTRINSÈQUES </a:t>
            </a:r>
          </a:p>
        </p:txBody>
      </p:sp>
      <p:sp>
        <p:nvSpPr>
          <p:cNvPr name="TextBox 8" id="8"/>
          <p:cNvSpPr txBox="true"/>
          <p:nvPr/>
        </p:nvSpPr>
        <p:spPr>
          <a:xfrm rot="0">
            <a:off x="0" y="4070625"/>
            <a:ext cx="12192000" cy="1046480"/>
          </a:xfrm>
          <a:prstGeom prst="rect">
            <a:avLst/>
          </a:prstGeom>
        </p:spPr>
        <p:txBody>
          <a:bodyPr anchor="t" rtlCol="false" tIns="0" lIns="0" bIns="0" rIns="0">
            <a:spAutoFit/>
          </a:bodyPr>
          <a:lstStyle/>
          <a:p>
            <a:pPr marL="431801" indent="-215900" lvl="1">
              <a:lnSpc>
                <a:spcPts val="4360"/>
              </a:lnSpc>
              <a:buFont typeface="Arial"/>
              <a:buChar char="•"/>
            </a:pPr>
            <a:r>
              <a:rPr lang="en-US" sz="2000" spc="74">
                <a:solidFill>
                  <a:srgbClr val="FFFFFF"/>
                </a:solidFill>
                <a:latin typeface="Open Sans Extra Bold"/>
              </a:rPr>
              <a:t>LES PARAMÈTRES EXTRINSÈQUES DÉCRIVENT LA POSITION ET L'ORIENTATION DE LA CAMÉRA PAR RAPPORT À LA SCÈNE.</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sp>
        <p:nvSpPr>
          <p:cNvPr name="TextBox 4" id="4"/>
          <p:cNvSpPr txBox="true"/>
          <p:nvPr/>
        </p:nvSpPr>
        <p:spPr>
          <a:xfrm rot="0">
            <a:off x="685800" y="1409055"/>
            <a:ext cx="10820400" cy="322516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La calibration de caméra est le processus de détermination des paramètres intrinsèques et extrinsèques d'une caméra, et elle</a:t>
            </a:r>
            <a:r>
              <a:rPr lang="en-US" sz="2000" spc="40">
                <a:solidFill>
                  <a:srgbClr val="FFFFFF"/>
                </a:solidFill>
                <a:latin typeface="Hammersmith One Bold"/>
              </a:rPr>
              <a:t>est importante pour une variété d'applications :</a:t>
            </a:r>
          </a:p>
          <a:p>
            <a:pPr>
              <a:lnSpc>
                <a:spcPts val="2580"/>
              </a:lnSpc>
            </a:pPr>
            <a:r>
              <a:rPr lang="en-US" sz="2000" spc="40">
                <a:solidFill>
                  <a:srgbClr val="FD6F18"/>
                </a:solidFill>
                <a:latin typeface="Hammersmith One"/>
              </a:rPr>
              <a:t>   </a:t>
            </a:r>
            <a:r>
              <a:rPr lang="en-US" sz="2000" spc="40">
                <a:solidFill>
                  <a:srgbClr val="FD6F18"/>
                </a:solidFill>
                <a:latin typeface="Hammersmith One Bold"/>
              </a:rPr>
              <a:t>Vision par ordinateur</a:t>
            </a:r>
            <a:r>
              <a:rPr lang="en-US" sz="2000" spc="40">
                <a:solidFill>
                  <a:srgbClr val="FFFFFF"/>
                </a:solidFill>
                <a:latin typeface="Hammersmith One Bold"/>
              </a:rPr>
              <a:t> : </a:t>
            </a:r>
          </a:p>
          <a:p>
            <a:pPr>
              <a:lnSpc>
                <a:spcPts val="2580"/>
              </a:lnSpc>
            </a:pPr>
            <a:r>
              <a:rPr lang="en-US" sz="2000" spc="40">
                <a:solidFill>
                  <a:srgbClr val="FFFFFF"/>
                </a:solidFill>
                <a:latin typeface="Hammersmith One"/>
              </a:rPr>
              <a:t>        </a:t>
            </a:r>
            <a:r>
              <a:rPr lang="en-US" sz="2000" spc="40">
                <a:solidFill>
                  <a:srgbClr val="FFFFFF"/>
                </a:solidFill>
                <a:latin typeface="Hammersmith One Bold"/>
              </a:rPr>
              <a:t>le suivi d'objets;</a:t>
            </a:r>
          </a:p>
          <a:p>
            <a:pPr>
              <a:lnSpc>
                <a:spcPts val="2580"/>
              </a:lnSpc>
            </a:pPr>
            <a:r>
              <a:rPr lang="en-US" sz="2000" spc="40">
                <a:solidFill>
                  <a:srgbClr val="FFFFFF"/>
                </a:solidFill>
                <a:latin typeface="Hammersmith One"/>
              </a:rPr>
              <a:t>        </a:t>
            </a:r>
            <a:r>
              <a:rPr lang="en-US" sz="2000" spc="40">
                <a:solidFill>
                  <a:srgbClr val="FFFFFF"/>
                </a:solidFill>
                <a:latin typeface="Hammersmith One Bold"/>
              </a:rPr>
              <a:t>la reconstruction 3D;</a:t>
            </a:r>
          </a:p>
          <a:p>
            <a:pPr>
              <a:lnSpc>
                <a:spcPts val="2580"/>
              </a:lnSpc>
            </a:pPr>
            <a:r>
              <a:rPr lang="en-US" sz="2000" spc="40">
                <a:solidFill>
                  <a:srgbClr val="FFFFFF"/>
                </a:solidFill>
                <a:latin typeface="Hammersmith One Bold"/>
              </a:rPr>
              <a:t>        la vision stéréo;</a:t>
            </a:r>
          </a:p>
          <a:p>
            <a:pPr>
              <a:lnSpc>
                <a:spcPts val="2580"/>
              </a:lnSpc>
            </a:pPr>
            <a:r>
              <a:rPr lang="en-US" sz="2000" spc="40">
                <a:solidFill>
                  <a:srgbClr val="FFFFFF"/>
                </a:solidFill>
                <a:latin typeface="Hammersmith One Bold"/>
              </a:rPr>
              <a:t>       </a:t>
            </a:r>
            <a:r>
              <a:rPr lang="en-US" sz="2000" spc="40">
                <a:solidFill>
                  <a:srgbClr val="FFFFFF"/>
                </a:solidFill>
                <a:latin typeface="Hammersmith One Bold"/>
              </a:rPr>
              <a:t> ...</a:t>
            </a:r>
          </a:p>
          <a:p>
            <a:pPr>
              <a:lnSpc>
                <a:spcPts val="2580"/>
              </a:lnSpc>
            </a:pPr>
            <a:r>
              <a:rPr lang="en-US" sz="2000" spc="40">
                <a:solidFill>
                  <a:srgbClr val="FD6F18"/>
                </a:solidFill>
                <a:latin typeface="Hammersmith One"/>
              </a:rPr>
              <a:t>   </a:t>
            </a:r>
            <a:r>
              <a:rPr lang="en-US" sz="2000" spc="40">
                <a:solidFill>
                  <a:srgbClr val="FD6F18"/>
                </a:solidFill>
                <a:latin typeface="Hammersmith One Bold"/>
              </a:rPr>
              <a:t>Robotique</a:t>
            </a:r>
          </a:p>
          <a:p>
            <a:pPr>
              <a:lnSpc>
                <a:spcPts val="2580"/>
              </a:lnSpc>
            </a:pPr>
            <a:r>
              <a:rPr lang="en-US" sz="2000" spc="40">
                <a:solidFill>
                  <a:srgbClr val="C1FF72"/>
                </a:solidFill>
                <a:latin typeface="Hammersmith One Bold"/>
              </a:rPr>
              <a:t>&gt;</a:t>
            </a:r>
            <a:r>
              <a:rPr lang="en-US" sz="2000" spc="40">
                <a:solidFill>
                  <a:srgbClr val="FD6F18"/>
                </a:solidFill>
                <a:latin typeface="Hammersmith One Bold"/>
              </a:rPr>
              <a:t> Réalité augmentée</a:t>
            </a:r>
          </a:p>
        </p:txBody>
      </p:sp>
      <p:pic>
        <p:nvPicPr>
          <p:cNvPr name="Picture 5" id="5"/>
          <p:cNvPicPr>
            <a:picLocks noChangeAspect="true"/>
          </p:cNvPicPr>
          <p:nvPr/>
        </p:nvPicPr>
        <p:blipFill>
          <a:blip r:embed="rId4"/>
          <a:srcRect l="0" t="0" r="0" b="0"/>
          <a:stretch>
            <a:fillRect/>
          </a:stretch>
        </p:blipFill>
        <p:spPr>
          <a:xfrm flipH="false" flipV="false" rot="0">
            <a:off x="5880127" y="2603160"/>
            <a:ext cx="5626073" cy="3569040"/>
          </a:xfrm>
          <a:prstGeom prst="rect">
            <a:avLst/>
          </a:prstGeom>
        </p:spPr>
      </p:pic>
      <p:sp>
        <p:nvSpPr>
          <p:cNvPr name="TextBox 6" id="6"/>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CONCLUSION</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sp>
        <p:nvSpPr>
          <p:cNvPr name="TextBox 4" id="4"/>
          <p:cNvSpPr txBox="true"/>
          <p:nvPr/>
        </p:nvSpPr>
        <p:spPr>
          <a:xfrm rot="0">
            <a:off x="685800" y="1409055"/>
            <a:ext cx="10820400" cy="3549015"/>
          </a:xfrm>
          <a:prstGeom prst="rect">
            <a:avLst/>
          </a:prstGeom>
        </p:spPr>
        <p:txBody>
          <a:bodyPr anchor="t" rtlCol="false" tIns="0" lIns="0" bIns="0" rIns="0">
            <a:spAutoFit/>
          </a:bodyPr>
          <a:lstStyle/>
          <a:p>
            <a:pPr>
              <a:lnSpc>
                <a:spcPts val="2580"/>
              </a:lnSpc>
            </a:pPr>
            <a:r>
              <a:rPr lang="en-US" sz="2000" spc="40">
                <a:solidFill>
                  <a:srgbClr val="FFFFFF"/>
                </a:solidFill>
                <a:latin typeface="Hammersmith One Bold"/>
              </a:rPr>
              <a:t>La calibration de caméra est le processus de détermination des paramètres intrinsèques et extrinsèques d'une caméra, et elle</a:t>
            </a:r>
            <a:r>
              <a:rPr lang="en-US" sz="2000" spc="40">
                <a:solidFill>
                  <a:srgbClr val="FFFFFF"/>
                </a:solidFill>
                <a:latin typeface="Hammersmith One Bold"/>
              </a:rPr>
              <a:t>est importante pour une variété d'applications :</a:t>
            </a:r>
          </a:p>
          <a:p>
            <a:pPr>
              <a:lnSpc>
                <a:spcPts val="2580"/>
              </a:lnSpc>
            </a:pPr>
            <a:r>
              <a:rPr lang="en-US" sz="2000" spc="40">
                <a:solidFill>
                  <a:srgbClr val="FD6F18"/>
                </a:solidFill>
                <a:latin typeface="Hammersmith One"/>
              </a:rPr>
              <a:t>   </a:t>
            </a:r>
            <a:r>
              <a:rPr lang="en-US" sz="2000" spc="40">
                <a:solidFill>
                  <a:srgbClr val="FD6F18"/>
                </a:solidFill>
                <a:latin typeface="Hammersmith One Bold"/>
              </a:rPr>
              <a:t>Vision par ordinateur</a:t>
            </a:r>
            <a:r>
              <a:rPr lang="en-US" sz="2000" spc="40">
                <a:solidFill>
                  <a:srgbClr val="FFFFFF"/>
                </a:solidFill>
                <a:latin typeface="Hammersmith One Bold"/>
              </a:rPr>
              <a:t> : </a:t>
            </a:r>
          </a:p>
          <a:p>
            <a:pPr>
              <a:lnSpc>
                <a:spcPts val="2580"/>
              </a:lnSpc>
            </a:pPr>
            <a:r>
              <a:rPr lang="en-US" sz="2000" spc="40">
                <a:solidFill>
                  <a:srgbClr val="FFFFFF"/>
                </a:solidFill>
                <a:latin typeface="Hammersmith One"/>
              </a:rPr>
              <a:t>        </a:t>
            </a:r>
            <a:r>
              <a:rPr lang="en-US" sz="2000" spc="40">
                <a:solidFill>
                  <a:srgbClr val="FFFFFF"/>
                </a:solidFill>
                <a:latin typeface="Hammersmith One Bold"/>
              </a:rPr>
              <a:t>le suivi d'objets;</a:t>
            </a:r>
          </a:p>
          <a:p>
            <a:pPr>
              <a:lnSpc>
                <a:spcPts val="2580"/>
              </a:lnSpc>
            </a:pPr>
            <a:r>
              <a:rPr lang="en-US" sz="2000" spc="40">
                <a:solidFill>
                  <a:srgbClr val="FFFFFF"/>
                </a:solidFill>
                <a:latin typeface="Hammersmith One"/>
              </a:rPr>
              <a:t>        </a:t>
            </a:r>
            <a:r>
              <a:rPr lang="en-US" sz="2000" spc="40">
                <a:solidFill>
                  <a:srgbClr val="FFFFFF"/>
                </a:solidFill>
                <a:latin typeface="Hammersmith One Bold"/>
              </a:rPr>
              <a:t>la reconstruction 3D;</a:t>
            </a:r>
          </a:p>
          <a:p>
            <a:pPr>
              <a:lnSpc>
                <a:spcPts val="2580"/>
              </a:lnSpc>
            </a:pPr>
            <a:r>
              <a:rPr lang="en-US" sz="2000" spc="40">
                <a:solidFill>
                  <a:srgbClr val="FFFFFF"/>
                </a:solidFill>
                <a:latin typeface="Hammersmith One Bold"/>
              </a:rPr>
              <a:t>        la vision stéréo;</a:t>
            </a:r>
          </a:p>
          <a:p>
            <a:pPr>
              <a:lnSpc>
                <a:spcPts val="2580"/>
              </a:lnSpc>
            </a:pPr>
            <a:r>
              <a:rPr lang="en-US" sz="2000" spc="40">
                <a:solidFill>
                  <a:srgbClr val="FFFFFF"/>
                </a:solidFill>
                <a:latin typeface="Hammersmith One Bold"/>
              </a:rPr>
              <a:t>       </a:t>
            </a:r>
            <a:r>
              <a:rPr lang="en-US" sz="2000" spc="40">
                <a:solidFill>
                  <a:srgbClr val="FFFFFF"/>
                </a:solidFill>
                <a:latin typeface="Hammersmith One Bold"/>
              </a:rPr>
              <a:t> ...</a:t>
            </a:r>
          </a:p>
          <a:p>
            <a:pPr>
              <a:lnSpc>
                <a:spcPts val="2580"/>
              </a:lnSpc>
            </a:pPr>
            <a:r>
              <a:rPr lang="en-US" sz="2000" spc="40">
                <a:solidFill>
                  <a:srgbClr val="FD6F18"/>
                </a:solidFill>
                <a:latin typeface="Hammersmith One"/>
              </a:rPr>
              <a:t>   </a:t>
            </a:r>
            <a:r>
              <a:rPr lang="en-US" sz="2000" spc="40">
                <a:solidFill>
                  <a:srgbClr val="FD6F18"/>
                </a:solidFill>
                <a:latin typeface="Hammersmith One Bold"/>
              </a:rPr>
              <a:t>Robotique</a:t>
            </a:r>
          </a:p>
          <a:p>
            <a:pPr>
              <a:lnSpc>
                <a:spcPts val="2580"/>
              </a:lnSpc>
            </a:pPr>
            <a:r>
              <a:rPr lang="en-US" sz="2000" spc="40">
                <a:solidFill>
                  <a:srgbClr val="FD6F18"/>
                </a:solidFill>
                <a:latin typeface="Hammersmith One Bold"/>
              </a:rPr>
              <a:t>   Réalité augmentée</a:t>
            </a:r>
          </a:p>
          <a:p>
            <a:pPr>
              <a:lnSpc>
                <a:spcPts val="2580"/>
              </a:lnSpc>
            </a:pPr>
            <a:r>
              <a:rPr lang="en-US" sz="2000" spc="40">
                <a:solidFill>
                  <a:srgbClr val="C1FF72"/>
                </a:solidFill>
                <a:latin typeface="Hammersmith One Bold"/>
              </a:rPr>
              <a:t>&gt;</a:t>
            </a:r>
            <a:r>
              <a:rPr lang="en-US" sz="2000" spc="40">
                <a:solidFill>
                  <a:srgbClr val="FD6F18"/>
                </a:solidFill>
                <a:latin typeface="Hammersmith One Bold"/>
              </a:rPr>
              <a:t> Voitures autonomes</a:t>
            </a:r>
          </a:p>
        </p:txBody>
      </p:sp>
      <p:pic>
        <p:nvPicPr>
          <p:cNvPr name="Picture 5" id="5"/>
          <p:cNvPicPr>
            <a:picLocks noChangeAspect="true"/>
          </p:cNvPicPr>
          <p:nvPr/>
        </p:nvPicPr>
        <p:blipFill>
          <a:blip r:embed="rId4"/>
          <a:srcRect l="6828" t="0" r="14353" b="0"/>
          <a:stretch>
            <a:fillRect/>
          </a:stretch>
        </p:blipFill>
        <p:spPr>
          <a:xfrm flipH="false" flipV="false" rot="0">
            <a:off x="5880127" y="2603160"/>
            <a:ext cx="5626073" cy="3569040"/>
          </a:xfrm>
          <a:prstGeom prst="rect">
            <a:avLst/>
          </a:prstGeom>
        </p:spPr>
      </p:pic>
      <p:sp>
        <p:nvSpPr>
          <p:cNvPr name="TextBox 6" id="6"/>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CONCLUSION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2534089" y="3299953"/>
            <a:ext cx="8683537" cy="2872247"/>
          </a:xfrm>
          <a:prstGeom prst="rect">
            <a:avLst/>
          </a:prstGeom>
        </p:spPr>
      </p:pic>
      <p:sp>
        <p:nvSpPr>
          <p:cNvPr name="TextBox 5" id="5"/>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MODÉLISATION CAMERA PERSPECTIVE</a:t>
            </a:r>
          </a:p>
        </p:txBody>
      </p:sp>
      <p:sp>
        <p:nvSpPr>
          <p:cNvPr name="TextBox 6" id="6"/>
          <p:cNvSpPr txBox="true"/>
          <p:nvPr/>
        </p:nvSpPr>
        <p:spPr>
          <a:xfrm rot="0">
            <a:off x="826117" y="1242179"/>
            <a:ext cx="3058269" cy="422275"/>
          </a:xfrm>
          <a:prstGeom prst="rect">
            <a:avLst/>
          </a:prstGeom>
        </p:spPr>
        <p:txBody>
          <a:bodyPr anchor="t" rtlCol="false" tIns="0" lIns="0" bIns="0" rIns="0">
            <a:spAutoFit/>
          </a:bodyPr>
          <a:lstStyle/>
          <a:p>
            <a:pPr algn="ctr">
              <a:lnSpc>
                <a:spcPts val="3499"/>
              </a:lnSpc>
              <a:spcBef>
                <a:spcPct val="0"/>
              </a:spcBef>
            </a:pPr>
            <a:r>
              <a:rPr lang="en-US" sz="2499" spc="24">
                <a:solidFill>
                  <a:srgbClr val="FF3131"/>
                </a:solidFill>
                <a:latin typeface="Alfa Slab One Bold"/>
              </a:rPr>
              <a:t>PINHOLE MODEL</a:t>
            </a:r>
          </a:p>
        </p:txBody>
      </p:sp>
      <p:sp>
        <p:nvSpPr>
          <p:cNvPr name="TextBox 7" id="7"/>
          <p:cNvSpPr txBox="true"/>
          <p:nvPr/>
        </p:nvSpPr>
        <p:spPr>
          <a:xfrm rot="0">
            <a:off x="438150" y="1871422"/>
            <a:ext cx="12192000" cy="1757045"/>
          </a:xfrm>
          <a:prstGeom prst="rect">
            <a:avLst/>
          </a:prstGeom>
        </p:spPr>
        <p:txBody>
          <a:bodyPr anchor="t" rtlCol="false" tIns="0" lIns="0" bIns="0" rIns="0">
            <a:spAutoFit/>
          </a:bodyPr>
          <a:lstStyle/>
          <a:p>
            <a:pPr>
              <a:lnSpc>
                <a:spcPts val="4840"/>
              </a:lnSpc>
            </a:pPr>
            <a:r>
              <a:rPr lang="en-US" sz="2000" spc="74">
                <a:solidFill>
                  <a:srgbClr val="FFFFFF"/>
                </a:solidFill>
                <a:latin typeface="Open Sans Extra Bold"/>
              </a:rPr>
              <a:t>LE MODÈLE DE CAMÉRA LE PLUS SIMPLE EST LE MODÈLE PIN HOLE QUI DÉCRIT LA RELATION MATHÉMATIQUE DE LA PROJECTION DES POINTS DANS L'ESPACE 3D SUR UN PLAN D'IMAGE.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587947" y="1288213"/>
            <a:ext cx="9016106" cy="2380252"/>
          </a:xfrm>
          <a:prstGeom prst="rect">
            <a:avLst/>
          </a:prstGeom>
        </p:spPr>
      </p:pic>
      <p:pic>
        <p:nvPicPr>
          <p:cNvPr name="Picture 5" id="5"/>
          <p:cNvPicPr>
            <a:picLocks noChangeAspect="true"/>
          </p:cNvPicPr>
          <p:nvPr/>
        </p:nvPicPr>
        <p:blipFill>
          <a:blip r:embed="rId5"/>
          <a:srcRect l="0" t="0" r="0" b="7001"/>
          <a:stretch>
            <a:fillRect/>
          </a:stretch>
        </p:blipFill>
        <p:spPr>
          <a:xfrm flipH="false" flipV="false" rot="0">
            <a:off x="2848020" y="5047047"/>
            <a:ext cx="6809249" cy="1342490"/>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47093" r="0" b="7130"/>
          <a:stretch>
            <a:fillRect/>
          </a:stretch>
        </p:blipFill>
        <p:spPr>
          <a:xfrm flipH="false" flipV="false" rot="0">
            <a:off x="4169804" y="3718877"/>
            <a:ext cx="126609" cy="1328170"/>
          </a:xfrm>
          <a:prstGeom prst="rect">
            <a:avLst/>
          </a:prstGeom>
        </p:spPr>
      </p:pic>
      <p:sp>
        <p:nvSpPr>
          <p:cNvPr name="TextBox 7" id="7"/>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MODÉLISATION CAMERA PERSPECTIVE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6786" t="12881" r="8074" b="9749"/>
          <a:stretch>
            <a:fillRect/>
          </a:stretch>
        </p:blipFill>
        <p:spPr>
          <a:xfrm flipH="false" flipV="false" rot="0">
            <a:off x="3346178" y="4179570"/>
            <a:ext cx="5802676" cy="2393982"/>
          </a:xfrm>
          <a:prstGeom prst="rect">
            <a:avLst/>
          </a:prstGeom>
        </p:spPr>
      </p:pic>
      <p:sp>
        <p:nvSpPr>
          <p:cNvPr name="TextBox 5" id="5"/>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MODÉLISATION CAMERA PERSPECTIVE</a:t>
            </a:r>
          </a:p>
        </p:txBody>
      </p:sp>
      <p:sp>
        <p:nvSpPr>
          <p:cNvPr name="TextBox 6" id="6"/>
          <p:cNvSpPr txBox="true"/>
          <p:nvPr/>
        </p:nvSpPr>
        <p:spPr>
          <a:xfrm rot="0">
            <a:off x="471778" y="1468713"/>
            <a:ext cx="6229201" cy="177800"/>
          </a:xfrm>
          <a:prstGeom prst="rect">
            <a:avLst/>
          </a:prstGeom>
        </p:spPr>
        <p:txBody>
          <a:bodyPr anchor="t" rtlCol="false" tIns="0" lIns="0" bIns="0" rIns="0">
            <a:spAutoFit/>
          </a:bodyPr>
          <a:lstStyle/>
          <a:p>
            <a:pPr algn="just">
              <a:lnSpc>
                <a:spcPts val="1000"/>
              </a:lnSpc>
            </a:pPr>
            <a:r>
              <a:rPr lang="en-US" sz="2000" spc="74">
                <a:solidFill>
                  <a:srgbClr val="FF3131"/>
                </a:solidFill>
                <a:latin typeface="Open Sans Extra Bold"/>
              </a:rPr>
              <a:t>UTILISER UNE LENTILLE POUR NOTRE CAMERA</a:t>
            </a:r>
          </a:p>
        </p:txBody>
      </p:sp>
      <p:sp>
        <p:nvSpPr>
          <p:cNvPr name="TextBox 7" id="7"/>
          <p:cNvSpPr txBox="true"/>
          <p:nvPr/>
        </p:nvSpPr>
        <p:spPr>
          <a:xfrm rot="0">
            <a:off x="428625" y="1923349"/>
            <a:ext cx="12192000" cy="862330"/>
          </a:xfrm>
          <a:prstGeom prst="rect">
            <a:avLst/>
          </a:prstGeom>
        </p:spPr>
        <p:txBody>
          <a:bodyPr anchor="t" rtlCol="false" tIns="0" lIns="0" bIns="0" rIns="0">
            <a:spAutoFit/>
          </a:bodyPr>
          <a:lstStyle/>
          <a:p>
            <a:pPr>
              <a:lnSpc>
                <a:spcPts val="3560"/>
              </a:lnSpc>
            </a:pPr>
            <a:r>
              <a:rPr lang="en-US" sz="2000" spc="74">
                <a:solidFill>
                  <a:srgbClr val="FFFFFF"/>
                </a:solidFill>
                <a:latin typeface="Open Sans Extra Bold"/>
              </a:rPr>
              <a:t>SUPPOSONS QUE LA DISTANCE FOCALE DANS LA DIRECTION X ET LA DIRECTION Y EST RESPECTIVEMENT F_X ET F_Y.</a:t>
            </a:r>
          </a:p>
        </p:txBody>
      </p:sp>
      <p:sp>
        <p:nvSpPr>
          <p:cNvPr name="TextBox 8" id="8"/>
          <p:cNvSpPr txBox="true"/>
          <p:nvPr/>
        </p:nvSpPr>
        <p:spPr>
          <a:xfrm rot="0">
            <a:off x="428625" y="3025775"/>
            <a:ext cx="11637782" cy="1153795"/>
          </a:xfrm>
          <a:prstGeom prst="rect">
            <a:avLst/>
          </a:prstGeom>
        </p:spPr>
        <p:txBody>
          <a:bodyPr anchor="t" rtlCol="false" tIns="0" lIns="0" bIns="0" rIns="0">
            <a:spAutoFit/>
          </a:bodyPr>
          <a:lstStyle/>
          <a:p>
            <a:pPr>
              <a:lnSpc>
                <a:spcPts val="3140"/>
              </a:lnSpc>
            </a:pPr>
            <a:r>
              <a:rPr lang="en-US" sz="2000" spc="74">
                <a:solidFill>
                  <a:srgbClr val="FFFFFF"/>
                </a:solidFill>
                <a:latin typeface="Open Sans Extra Bold"/>
              </a:rPr>
              <a:t>NOUS POUVONS DONC UTILISER UN FACTEUR </a:t>
            </a:r>
            <a:r>
              <a:rPr lang="en-US" sz="2000" spc="74">
                <a:solidFill>
                  <a:srgbClr val="FF3131"/>
                </a:solidFill>
                <a:latin typeface="Open Sans Extra Bold"/>
              </a:rPr>
              <a:t>S</a:t>
            </a:r>
            <a:r>
              <a:rPr lang="en-US" sz="2000" spc="74">
                <a:solidFill>
                  <a:srgbClr val="FFFFFF"/>
                </a:solidFill>
                <a:latin typeface="Open Sans Extra Bold"/>
              </a:rPr>
              <a:t> QUI REPRÉSENTE LE NOMBRE DE PIXELS PAR UNITÉ DE LONGUEUR. NOUS ÉCRIVONS SF_X COMME</a:t>
            </a:r>
            <a:r>
              <a:rPr lang="en-US" sz="2000" spc="74">
                <a:solidFill>
                  <a:srgbClr val="FFFFFF"/>
                </a:solidFill>
                <a:latin typeface="Open Sans Extra Bold Italics"/>
              </a:rPr>
              <a:t>           ET SF_Y COMME</a:t>
            </a:r>
          </a:p>
          <a:p>
            <a:pPr>
              <a:lnSpc>
                <a:spcPts val="3140"/>
              </a:lnSpc>
            </a:pPr>
          </a:p>
        </p:txBody>
      </p:sp>
      <p:sp>
        <p:nvSpPr>
          <p:cNvPr name="TextBox 9" id="9"/>
          <p:cNvSpPr txBox="true"/>
          <p:nvPr/>
        </p:nvSpPr>
        <p:spPr>
          <a:xfrm rot="0">
            <a:off x="9032780" y="3417570"/>
            <a:ext cx="947521" cy="371475"/>
          </a:xfrm>
          <a:prstGeom prst="rect">
            <a:avLst/>
          </a:prstGeom>
        </p:spPr>
        <p:txBody>
          <a:bodyPr anchor="t" rtlCol="false" tIns="0" lIns="0" bIns="0" rIns="0">
            <a:spAutoFit/>
          </a:bodyPr>
          <a:lstStyle/>
          <a:p>
            <a:pPr algn="ctr">
              <a:lnSpc>
                <a:spcPts val="2879"/>
              </a:lnSpc>
            </a:pPr>
            <a:r>
              <a:rPr lang="en-US" sz="2399" spc="479">
                <a:solidFill>
                  <a:srgbClr val="FF3131"/>
                </a:solidFill>
                <a:latin typeface="Glacial Indifference Bold"/>
              </a:rPr>
              <a:t>f_x</a:t>
            </a:r>
          </a:p>
        </p:txBody>
      </p:sp>
      <p:sp>
        <p:nvSpPr>
          <p:cNvPr name="TextBox 10" id="10"/>
          <p:cNvSpPr txBox="true"/>
          <p:nvPr/>
        </p:nvSpPr>
        <p:spPr>
          <a:xfrm rot="0">
            <a:off x="347586" y="3919659"/>
            <a:ext cx="947521" cy="371475"/>
          </a:xfrm>
          <a:prstGeom prst="rect">
            <a:avLst/>
          </a:prstGeom>
        </p:spPr>
        <p:txBody>
          <a:bodyPr anchor="t" rtlCol="false" tIns="0" lIns="0" bIns="0" rIns="0">
            <a:spAutoFit/>
          </a:bodyPr>
          <a:lstStyle/>
          <a:p>
            <a:pPr algn="ctr">
              <a:lnSpc>
                <a:spcPts val="2879"/>
              </a:lnSpc>
            </a:pPr>
            <a:r>
              <a:rPr lang="en-US" sz="2399" spc="479">
                <a:solidFill>
                  <a:srgbClr val="FF3131"/>
                </a:solidFill>
                <a:latin typeface="Glacial Indifference Bold"/>
              </a:rPr>
              <a:t>f_y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977026" y="1295596"/>
            <a:ext cx="8237947" cy="2365487"/>
          </a:xfrm>
          <a:prstGeom prst="rect">
            <a:avLst/>
          </a:prstGeom>
        </p:spPr>
      </p:pic>
      <p:pic>
        <p:nvPicPr>
          <p:cNvPr name="Picture 5" id="5"/>
          <p:cNvPicPr>
            <a:picLocks noChangeAspect="true"/>
          </p:cNvPicPr>
          <p:nvPr/>
        </p:nvPicPr>
        <p:blipFill>
          <a:blip r:embed="rId5"/>
          <a:srcRect l="9616" t="23198" r="11932" b="9451"/>
          <a:stretch>
            <a:fillRect/>
          </a:stretch>
        </p:blipFill>
        <p:spPr>
          <a:xfrm flipH="false" flipV="false" rot="0">
            <a:off x="151771" y="4110159"/>
            <a:ext cx="5410200" cy="1892894"/>
          </a:xfrm>
          <a:prstGeom prst="rect">
            <a:avLst/>
          </a:prstGeom>
        </p:spPr>
      </p:pic>
      <p:pic>
        <p:nvPicPr>
          <p:cNvPr name="Picture 6" id="6"/>
          <p:cNvPicPr>
            <a:picLocks noChangeAspect="true"/>
          </p:cNvPicPr>
          <p:nvPr/>
        </p:nvPicPr>
        <p:blipFill>
          <a:blip r:embed="rId6"/>
          <a:srcRect l="0" t="17088" r="4755" b="15364"/>
          <a:stretch>
            <a:fillRect/>
          </a:stretch>
        </p:blipFill>
        <p:spPr>
          <a:xfrm flipH="false" flipV="false" rot="0">
            <a:off x="5779308" y="4110159"/>
            <a:ext cx="6287100" cy="1892894"/>
          </a:xfrm>
          <a:prstGeom prst="rect">
            <a:avLst/>
          </a:prstGeom>
        </p:spPr>
      </p:pic>
      <p:sp>
        <p:nvSpPr>
          <p:cNvPr name="TextBox 7" id="7"/>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MODÉLISATION CAMERA PERSPECTIVE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A2F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2072562" y="5722159"/>
            <a:ext cx="6735338" cy="363399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6045"/>
          <a:stretch>
            <a:fillRect/>
          </a:stretch>
        </p:blipFill>
        <p:spPr>
          <a:xfrm flipH="false" flipV="false" rot="2118091">
            <a:off x="8698738" y="-1816999"/>
            <a:ext cx="6735338" cy="3633999"/>
          </a:xfrm>
          <a:prstGeom prst="rect">
            <a:avLst/>
          </a:prstGeom>
        </p:spPr>
      </p:pic>
      <p:pic>
        <p:nvPicPr>
          <p:cNvPr name="Picture 4" id="4"/>
          <p:cNvPicPr>
            <a:picLocks noChangeAspect="true"/>
          </p:cNvPicPr>
          <p:nvPr/>
        </p:nvPicPr>
        <p:blipFill>
          <a:blip r:embed="rId4"/>
          <a:srcRect l="0" t="15093" r="2460" b="10900"/>
          <a:stretch>
            <a:fillRect/>
          </a:stretch>
        </p:blipFill>
        <p:spPr>
          <a:xfrm flipH="false" flipV="false" rot="0">
            <a:off x="2981623" y="4110159"/>
            <a:ext cx="6700533" cy="2131331"/>
          </a:xfrm>
          <a:prstGeom prst="rect">
            <a:avLst/>
          </a:prstGeom>
        </p:spPr>
      </p:pic>
      <p:sp>
        <p:nvSpPr>
          <p:cNvPr name="TextBox 5" id="5"/>
          <p:cNvSpPr txBox="true"/>
          <p:nvPr/>
        </p:nvSpPr>
        <p:spPr>
          <a:xfrm rot="0">
            <a:off x="0" y="454088"/>
            <a:ext cx="12192000" cy="392432"/>
          </a:xfrm>
          <a:prstGeom prst="rect">
            <a:avLst/>
          </a:prstGeom>
        </p:spPr>
        <p:txBody>
          <a:bodyPr anchor="t" rtlCol="false" tIns="0" lIns="0" bIns="0" rIns="0">
            <a:spAutoFit/>
          </a:bodyPr>
          <a:lstStyle/>
          <a:p>
            <a:pPr algn="ctr">
              <a:lnSpc>
                <a:spcPts val="2910"/>
              </a:lnSpc>
            </a:pPr>
            <a:r>
              <a:rPr lang="en-US" sz="3000" spc="30">
                <a:solidFill>
                  <a:srgbClr val="FD6F18"/>
                </a:solidFill>
                <a:latin typeface="Alfa Slab One"/>
              </a:rPr>
              <a:t>MODÉLISATION CAMERA PERSPECTIVE</a:t>
            </a:r>
          </a:p>
        </p:txBody>
      </p:sp>
      <p:sp>
        <p:nvSpPr>
          <p:cNvPr name="TextBox 6" id="6"/>
          <p:cNvSpPr txBox="true"/>
          <p:nvPr/>
        </p:nvSpPr>
        <p:spPr>
          <a:xfrm rot="0">
            <a:off x="471778" y="1468713"/>
            <a:ext cx="6229201" cy="177800"/>
          </a:xfrm>
          <a:prstGeom prst="rect">
            <a:avLst/>
          </a:prstGeom>
        </p:spPr>
        <p:txBody>
          <a:bodyPr anchor="t" rtlCol="false" tIns="0" lIns="0" bIns="0" rIns="0">
            <a:spAutoFit/>
          </a:bodyPr>
          <a:lstStyle/>
          <a:p>
            <a:pPr algn="just">
              <a:lnSpc>
                <a:spcPts val="1000"/>
              </a:lnSpc>
            </a:pPr>
            <a:r>
              <a:rPr lang="en-US" sz="2000" spc="74">
                <a:solidFill>
                  <a:srgbClr val="FF3131"/>
                </a:solidFill>
                <a:latin typeface="Open Sans Extra Bold"/>
              </a:rPr>
              <a:t>UTILISER UNE LENTILLE POUR NOTRE CAMERA</a:t>
            </a:r>
          </a:p>
        </p:txBody>
      </p:sp>
      <p:sp>
        <p:nvSpPr>
          <p:cNvPr name="TextBox 7" id="7"/>
          <p:cNvSpPr txBox="true"/>
          <p:nvPr/>
        </p:nvSpPr>
        <p:spPr>
          <a:xfrm rot="0">
            <a:off x="471778" y="2212144"/>
            <a:ext cx="11720222" cy="1898015"/>
          </a:xfrm>
          <a:prstGeom prst="rect">
            <a:avLst/>
          </a:prstGeom>
        </p:spPr>
        <p:txBody>
          <a:bodyPr anchor="t" rtlCol="false" tIns="0" lIns="0" bIns="0" rIns="0">
            <a:spAutoFit/>
          </a:bodyPr>
          <a:lstStyle/>
          <a:p>
            <a:pPr>
              <a:lnSpc>
                <a:spcPts val="3880"/>
              </a:lnSpc>
            </a:pPr>
            <a:r>
              <a:rPr lang="en-US" sz="2000" spc="74">
                <a:solidFill>
                  <a:srgbClr val="FFFFFF"/>
                </a:solidFill>
                <a:latin typeface="Open Sans Extra Bold"/>
              </a:rPr>
              <a:t>L'ORIGINE DE L'IMAGE NUMÉRIQUE DANS LE SYSTÈME DE COORDONNÉES DE L'IMAGE</a:t>
            </a:r>
          </a:p>
          <a:p>
            <a:pPr>
              <a:lnSpc>
                <a:spcPts val="3880"/>
              </a:lnSpc>
            </a:pPr>
            <a:r>
              <a:rPr lang="en-US" sz="2000" spc="74">
                <a:solidFill>
                  <a:srgbClr val="FFFFFF"/>
                </a:solidFill>
                <a:latin typeface="Open Sans Extra Bold"/>
              </a:rPr>
              <a:t>EST GÉNÉRALEMENT SITUÉE DANS LE COIN SUPÉRIEUR GAUCHE. PAR CONSÉQUENT, NOUS DEVONS TRADUIRE L'IMAGE EN UTILISANT UN VECTEUR (C_X, C_Y). CELA NOUS DONNE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DAFdZIlqAn4</dc:identifier>
  <dcterms:modified xsi:type="dcterms:W3CDTF">2011-08-01T06:04:30Z</dcterms:modified>
  <cp:revision>1</cp:revision>
  <dc:title>Presentation - Camera Calibration - VO</dc:title>
</cp:coreProperties>
</file>